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56" r:id="rId2"/>
    <p:sldId id="257" r:id="rId3"/>
    <p:sldId id="297" r:id="rId4"/>
    <p:sldId id="364" r:id="rId5"/>
    <p:sldId id="365" r:id="rId6"/>
    <p:sldId id="293" r:id="rId7"/>
    <p:sldId id="366" r:id="rId8"/>
    <p:sldId id="367" r:id="rId9"/>
    <p:sldId id="368" r:id="rId10"/>
    <p:sldId id="369" r:id="rId11"/>
    <p:sldId id="370" r:id="rId12"/>
    <p:sldId id="371" r:id="rId13"/>
    <p:sldId id="372" r:id="rId14"/>
    <p:sldId id="373" r:id="rId15"/>
    <p:sldId id="374" r:id="rId16"/>
    <p:sldId id="375" r:id="rId17"/>
    <p:sldId id="376"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7" r:id="rId36"/>
    <p:sldId id="395" r:id="rId37"/>
    <p:sldId id="396" r:id="rId38"/>
    <p:sldId id="398" r:id="rId39"/>
    <p:sldId id="399" r:id="rId40"/>
    <p:sldId id="400" r:id="rId41"/>
    <p:sldId id="401" r:id="rId42"/>
    <p:sldId id="402" r:id="rId43"/>
    <p:sldId id="403" r:id="rId44"/>
    <p:sldId id="404" r:id="rId45"/>
    <p:sldId id="405" r:id="rId46"/>
    <p:sldId id="406" r:id="rId47"/>
    <p:sldId id="40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434" autoAdjust="0"/>
  </p:normalViewPr>
  <p:slideViewPr>
    <p:cSldViewPr snapToGrid="0">
      <p:cViewPr varScale="1">
        <p:scale>
          <a:sx n="70" d="100"/>
          <a:sy n="70" d="100"/>
        </p:scale>
        <p:origin x="708" y="72"/>
      </p:cViewPr>
      <p:guideLst/>
    </p:cSldViewPr>
  </p:slideViewPr>
  <p:notesTextViewPr>
    <p:cViewPr>
      <p:scale>
        <a:sx n="1" d="1"/>
        <a:sy n="1" d="1"/>
      </p:scale>
      <p:origin x="0" y="0"/>
    </p:cViewPr>
  </p:notesTextViewPr>
  <p:sorterViewPr>
    <p:cViewPr>
      <p:scale>
        <a:sx n="100" d="100"/>
        <a:sy n="100" d="100"/>
      </p:scale>
      <p:origin x="0" y="-9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407098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974848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564856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3280881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4021750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794641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4080496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513698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2408781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605207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3888255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256013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33296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4086869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3203865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123004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2775720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54981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2539680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3501784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138816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200331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3931630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821731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4100320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3934032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037208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933694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221228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3594909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2228167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206754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3689728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61071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2634302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425344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566948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24722603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267884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5217929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37123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387633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2743305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669360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2212618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78980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5" name="Footer Placeholder 4"/>
          <p:cNvSpPr>
            <a:spLocks noGrp="1"/>
          </p:cNvSpPr>
          <p:nvPr>
            <p:ph type="ftr" sz="quarter" idx="11"/>
          </p:nvPr>
        </p:nvSpPr>
        <p:spPr/>
        <p:txBody>
          <a:bodyPr/>
          <a:lstStyle/>
          <a:p>
            <a:r>
              <a:rPr lang="en-US"/>
              <a:t>SNS DESIGN THINKERS/ Dr.SNSRCAS / CS / 16UCS502: DATA MINING AND DATA WAREHOUSING /UNIT-1/ M.PRAVEENA</a:t>
            </a:r>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5" name="Footer Placeholder 4"/>
          <p:cNvSpPr>
            <a:spLocks noGrp="1"/>
          </p:cNvSpPr>
          <p:nvPr>
            <p:ph type="ftr" sz="quarter" idx="11"/>
          </p:nvPr>
        </p:nvSpPr>
        <p:spPr/>
        <p:txBody>
          <a:bodyPr/>
          <a:lstStyle/>
          <a:p>
            <a:r>
              <a:rPr lang="en-US"/>
              <a:t>SNS DESIGN THINKERS/ Dr.SNSRCAS / CS / 16UCS502: DATA MINING AND DATA WAREHOUSING /UNIT-1/ M.PRAVEENA</a:t>
            </a:r>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5" name="Footer Placeholder 4"/>
          <p:cNvSpPr>
            <a:spLocks noGrp="1"/>
          </p:cNvSpPr>
          <p:nvPr>
            <p:ph type="ftr" sz="quarter" idx="11"/>
          </p:nvPr>
        </p:nvSpPr>
        <p:spPr/>
        <p:txBody>
          <a:bodyPr/>
          <a:lstStyle/>
          <a:p>
            <a:r>
              <a:rPr lang="en-US"/>
              <a:t>SNS DESIGN THINKERS/ Dr.SNSRCAS / CS / 16UCS502: DATA MINING AND DATA WAREHOUSING /UNIT-1/ M.PRAVEENA</a:t>
            </a:r>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5" name="Footer Placeholder 4"/>
          <p:cNvSpPr>
            <a:spLocks noGrp="1"/>
          </p:cNvSpPr>
          <p:nvPr>
            <p:ph type="ftr" sz="quarter" idx="11"/>
          </p:nvPr>
        </p:nvSpPr>
        <p:spPr/>
        <p:txBody>
          <a:bodyPr/>
          <a:lstStyle/>
          <a:p>
            <a:r>
              <a:rPr lang="en-US"/>
              <a:t>SNS DESIGN THINKERS/ Dr.SNSRCAS / CS / 16UCS502: DATA MINING AND DATA WAREHOUSING /UNIT-1/ M.PRAVEENA</a:t>
            </a:r>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5" name="Footer Placeholder 4"/>
          <p:cNvSpPr>
            <a:spLocks noGrp="1"/>
          </p:cNvSpPr>
          <p:nvPr>
            <p:ph type="ftr" sz="quarter" idx="11"/>
          </p:nvPr>
        </p:nvSpPr>
        <p:spPr/>
        <p:txBody>
          <a:bodyPr/>
          <a:lstStyle/>
          <a:p>
            <a:r>
              <a:rPr lang="en-US"/>
              <a:t>SNS DESIGN THINKERS/ Dr.SNSRCAS / CS / 16UCS502: DATA MINING AND DATA WAREHOUSING /UNIT-1/ M.PRAVEENA</a:t>
            </a:r>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Footer Placeholder 5"/>
          <p:cNvSpPr>
            <a:spLocks noGrp="1"/>
          </p:cNvSpPr>
          <p:nvPr>
            <p:ph type="ftr" sz="quarter" idx="11"/>
          </p:nvPr>
        </p:nvSpPr>
        <p:spPr/>
        <p:txBody>
          <a:bodyPr/>
          <a:lstStyle/>
          <a:p>
            <a:r>
              <a:rPr lang="en-US"/>
              <a:t>SNS DESIGN THINKERS/ Dr.SNSRCAS / CS / 16UCS502: DATA MINING AND DATA WAREHOUSING /UNIT-1/ M.PRAVEENA</a:t>
            </a:r>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3">
              <a:rPr lang="en-US" smtClean="0"/>
              <a:t>23 November 2021</a:t>
            </a:fld>
            <a:endParaRPr lang="en-US"/>
          </a:p>
        </p:txBody>
      </p:sp>
      <p:sp>
        <p:nvSpPr>
          <p:cNvPr id="8" name="Footer Placeholder 7"/>
          <p:cNvSpPr>
            <a:spLocks noGrp="1"/>
          </p:cNvSpPr>
          <p:nvPr>
            <p:ph type="ftr" sz="quarter" idx="11"/>
          </p:nvPr>
        </p:nvSpPr>
        <p:spPr/>
        <p:txBody>
          <a:bodyPr/>
          <a:lstStyle/>
          <a:p>
            <a:r>
              <a:rPr lang="en-US"/>
              <a:t>SNS DESIGN THINKERS/ Dr.SNSRCAS / CS / 16UCS502: DATA MINING AND DATA WAREHOUSING /UNIT-1/ M.PRAVEENA</a:t>
            </a:r>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3">
              <a:rPr lang="en-US" smtClean="0"/>
              <a:t>23 November 2021</a:t>
            </a:fld>
            <a:endParaRPr lang="en-US"/>
          </a:p>
        </p:txBody>
      </p:sp>
      <p:sp>
        <p:nvSpPr>
          <p:cNvPr id="4" name="Footer Placeholder 3"/>
          <p:cNvSpPr>
            <a:spLocks noGrp="1"/>
          </p:cNvSpPr>
          <p:nvPr>
            <p:ph type="ftr" sz="quarter" idx="11"/>
          </p:nvPr>
        </p:nvSpPr>
        <p:spPr/>
        <p:txBody>
          <a:bodyPr/>
          <a:lstStyle/>
          <a:p>
            <a:r>
              <a:rPr lang="en-US"/>
              <a:t>SNS DESIGN THINKERS/ Dr.SNSRCAS / CS / 16UCS502: DATA MINING AND DATA WAREHOUSING /UNIT-1/ M.PRAVEENA</a:t>
            </a:r>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3">
              <a:rPr lang="en-US" smtClean="0"/>
              <a:t>23 November 2021</a:t>
            </a:fld>
            <a:endParaRPr lang="en-US"/>
          </a:p>
        </p:txBody>
      </p:sp>
      <p:sp>
        <p:nvSpPr>
          <p:cNvPr id="3" name="Footer Placeholder 2"/>
          <p:cNvSpPr>
            <a:spLocks noGrp="1"/>
          </p:cNvSpPr>
          <p:nvPr>
            <p:ph type="ftr" sz="quarter" idx="11"/>
          </p:nvPr>
        </p:nvSpPr>
        <p:spPr/>
        <p:txBody>
          <a:bodyPr/>
          <a:lstStyle/>
          <a:p>
            <a:r>
              <a:rPr lang="en-US"/>
              <a:t>SNS DESIGN THINKERS/ Dr.SNSRCAS / CS / 16UCS502: DATA MINING AND DATA WAREHOUSING /UNIT-1/ M.PRAVEENA</a:t>
            </a:r>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Footer Placeholder 5"/>
          <p:cNvSpPr>
            <a:spLocks noGrp="1"/>
          </p:cNvSpPr>
          <p:nvPr>
            <p:ph type="ftr" sz="quarter" idx="11"/>
          </p:nvPr>
        </p:nvSpPr>
        <p:spPr/>
        <p:txBody>
          <a:bodyPr/>
          <a:lstStyle/>
          <a:p>
            <a:r>
              <a:rPr lang="en-US"/>
              <a:t>SNS DESIGN THINKERS/ Dr.SNSRCAS / CS / 16UCS502: DATA MINING AND DATA WAREHOUSING /UNIT-1/ M.PRAVEENA</a:t>
            </a:r>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Footer Placeholder 5"/>
          <p:cNvSpPr>
            <a:spLocks noGrp="1"/>
          </p:cNvSpPr>
          <p:nvPr>
            <p:ph type="ftr" sz="quarter" idx="11"/>
          </p:nvPr>
        </p:nvSpPr>
        <p:spPr/>
        <p:txBody>
          <a:bodyPr/>
          <a:lstStyle/>
          <a:p>
            <a:r>
              <a:rPr lang="en-US"/>
              <a:t>SNS DESIGN THINKERS/ Dr.SNSRCAS / CS / 16UCS502: DATA MINING AND DATA WAREHOUSING /UNIT-1/ M.PRAVEENA</a:t>
            </a:r>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3">
              <a:rPr lang="en-US" smtClean="0"/>
              <a:t>23 November 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SNS DESIGN THINKERS/ Dr.SNSRCAS / CS / 16UCS502: DATA MINING AND DATA WAREHOUSING /UNIT-1/ M.PRAVEENA</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mc:Choice>
    <mc:Fallback xmlns="">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bit.ly/2BT0Met" TargetMode="Externa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Robot_Operating_System" TargetMode="External"/><Relationship Id="rId3" Type="http://schemas.openxmlformats.org/officeDocument/2006/relationships/image" Target="../media/image2.png"/><Relationship Id="rId7" Type="http://schemas.openxmlformats.org/officeDocument/2006/relationships/hyperlink" Target="https://www.theconstructsim.com/timeline-robot-operating-system-ro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theconstructsim.com/history-ros/" TargetMode="External"/><Relationship Id="rId5" Type="http://schemas.openxmlformats.org/officeDocument/2006/relationships/hyperlink" Target="https://towardsdatascience.com/top-5-machine-learning-libraries-in-python-e36e3e0e02af"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1765" y="182880"/>
            <a:ext cx="1148715" cy="1087120"/>
          </a:xfrm>
          <a:prstGeom prst="rect">
            <a:avLst/>
          </a:prstGeom>
        </p:spPr>
      </p:pic>
      <p:sp>
        <p:nvSpPr>
          <p:cNvPr id="2" name="Title 1"/>
          <p:cNvSpPr>
            <a:spLocks noGrp="1"/>
          </p:cNvSpPr>
          <p:nvPr>
            <p:ph type="ctrTitle"/>
          </p:nvPr>
        </p:nvSpPr>
        <p:spPr>
          <a:xfrm>
            <a:off x="1299845" y="182880"/>
            <a:ext cx="9701530" cy="2387600"/>
          </a:xfrm>
        </p:spPr>
        <p:txBody>
          <a:bodyPr>
            <a:noAutofit/>
          </a:bodyPr>
          <a:lstStyle/>
          <a:p>
            <a:pPr marL="0" indent="0"/>
            <a:r>
              <a:rPr lang="en-US" sz="2800" b="1">
                <a:solidFill>
                  <a:srgbClr val="020301"/>
                </a:solidFill>
                <a:latin typeface="Cambria" panose="02040503050406030204"/>
                <a:ea typeface="Cambria" panose="02040503050406030204"/>
                <a:cs typeface="Cambria" panose="02040503050406030204"/>
                <a:sym typeface="Cambria" panose="02040503050406030204"/>
              </a:rPr>
              <a:t>Dr.SNS RAJALAKSHMI COLLEGE OF ARTS AND SCIENCE</a:t>
            </a:r>
            <a:r>
              <a:rPr lang="en-US" sz="3200" b="1" i="0" u="none" strike="noStrike" cap="none">
                <a:solidFill>
                  <a:srgbClr val="020301"/>
                </a:solidFill>
                <a:latin typeface="Cambria" panose="02040503050406030204"/>
                <a:ea typeface="Cambria" panose="02040503050406030204"/>
                <a:cs typeface="Cambria" panose="02040503050406030204"/>
                <a:sym typeface="Cambria" panose="02040503050406030204"/>
              </a:rPr>
              <a:t/>
            </a:r>
            <a:br>
              <a:rPr lang="en-US" sz="3200" b="1" i="0" u="none" strike="noStrike" cap="none">
                <a:solidFill>
                  <a:srgbClr val="020301"/>
                </a:solidFill>
                <a:latin typeface="Cambria" panose="02040503050406030204"/>
                <a:ea typeface="Cambria" panose="02040503050406030204"/>
                <a:cs typeface="Cambria" panose="02040503050406030204"/>
                <a:sym typeface="Cambria" panose="02040503050406030204"/>
              </a:rPr>
            </a:br>
            <a:r>
              <a:rPr lang="en-US" sz="1800" b="1">
                <a:solidFill>
                  <a:srgbClr val="020301"/>
                </a:solidFill>
                <a:latin typeface="Cambria" panose="02040503050406030204"/>
                <a:ea typeface="Cambria" panose="02040503050406030204"/>
                <a:cs typeface="Cambria" panose="02040503050406030204"/>
                <a:sym typeface="Cambria" panose="02040503050406030204"/>
              </a:rPr>
              <a:t>(AUTONOMOUS)</a:t>
            </a:r>
            <a:r>
              <a:rPr lang="en-US" sz="1800" b="1" i="0" u="none" strike="noStrike" cap="none">
                <a:solidFill>
                  <a:srgbClr val="020301"/>
                </a:solidFill>
                <a:latin typeface="Cambria" panose="02040503050406030204"/>
                <a:ea typeface="Cambria" panose="02040503050406030204"/>
                <a:cs typeface="Cambria" panose="02040503050406030204"/>
                <a:sym typeface="Cambria" panose="02040503050406030204"/>
              </a:rPr>
              <a:t/>
            </a:r>
            <a:br>
              <a:rPr lang="en-US" sz="1800" b="1" i="0" u="none" strike="noStrike" cap="none">
                <a:solidFill>
                  <a:srgbClr val="020301"/>
                </a:solidFill>
                <a:latin typeface="Cambria" panose="02040503050406030204"/>
                <a:ea typeface="Cambria" panose="02040503050406030204"/>
                <a:cs typeface="Cambria" panose="02040503050406030204"/>
                <a:sym typeface="Cambria" panose="02040503050406030204"/>
              </a:rPr>
            </a:br>
            <a:r>
              <a:rPr lang="en-US" sz="1800" b="1">
                <a:solidFill>
                  <a:srgbClr val="020301"/>
                </a:solidFill>
                <a:latin typeface="Cambria" panose="02040503050406030204"/>
                <a:ea typeface="Cambria" panose="02040503050406030204"/>
                <a:cs typeface="Cambria" panose="02040503050406030204"/>
                <a:sym typeface="Cambria" panose="02040503050406030204"/>
              </a:rPr>
              <a:t>COIMBATORE-641049</a:t>
            </a:r>
            <a:r>
              <a:rPr lang="en-US" sz="1800" b="1" i="0" u="none" strike="noStrike" cap="none">
                <a:solidFill>
                  <a:srgbClr val="020301"/>
                </a:solidFill>
                <a:latin typeface="Cambria" panose="02040503050406030204"/>
                <a:ea typeface="Cambria" panose="02040503050406030204"/>
                <a:cs typeface="Cambria" panose="02040503050406030204"/>
                <a:sym typeface="Cambria" panose="02040503050406030204"/>
              </a:rPr>
              <a:t/>
            </a:r>
            <a:br>
              <a:rPr lang="en-US" sz="1800" b="1" i="0" u="none" strike="noStrike" cap="none">
                <a:solidFill>
                  <a:srgbClr val="020301"/>
                </a:solidFill>
                <a:latin typeface="Cambria" panose="02040503050406030204"/>
                <a:ea typeface="Cambria" panose="02040503050406030204"/>
                <a:cs typeface="Cambria" panose="02040503050406030204"/>
                <a:sym typeface="Cambria" panose="02040503050406030204"/>
              </a:rPr>
            </a:br>
            <a:r>
              <a:rPr lang="en-US" sz="1800" b="1">
                <a:solidFill>
                  <a:srgbClr val="020301"/>
                </a:solidFill>
                <a:latin typeface="Cambria" panose="02040503050406030204"/>
                <a:ea typeface="Cambria" panose="02040503050406030204"/>
                <a:cs typeface="Cambria" panose="02040503050406030204"/>
                <a:sym typeface="Cambria" panose="02040503050406030204"/>
              </a:rPr>
              <a:t>Accredited by NAAC(Cycle III) with “A+” Grade</a:t>
            </a:r>
            <a:r>
              <a:rPr lang="en-US" sz="1800" b="1" i="0" u="none" strike="noStrike" cap="none">
                <a:solidFill>
                  <a:srgbClr val="020301"/>
                </a:solidFill>
                <a:latin typeface="Cambria" panose="02040503050406030204"/>
                <a:ea typeface="Cambria" panose="02040503050406030204"/>
                <a:cs typeface="Cambria" panose="02040503050406030204"/>
                <a:sym typeface="Cambria" panose="02040503050406030204"/>
              </a:rPr>
              <a:t/>
            </a:r>
            <a:br>
              <a:rPr lang="en-US" sz="1800" b="1" i="0" u="none" strike="noStrike" cap="none">
                <a:solidFill>
                  <a:srgbClr val="020301"/>
                </a:solidFill>
                <a:latin typeface="Cambria" panose="02040503050406030204"/>
                <a:ea typeface="Cambria" panose="02040503050406030204"/>
                <a:cs typeface="Cambria" panose="02040503050406030204"/>
                <a:sym typeface="Cambria" panose="02040503050406030204"/>
              </a:rPr>
            </a:br>
            <a:r>
              <a:rPr lang="en-US" sz="1800" b="1">
                <a:solidFill>
                  <a:srgbClr val="020301"/>
                </a:solidFill>
                <a:latin typeface="Cambria" panose="02040503050406030204"/>
                <a:ea typeface="Cambria" panose="02040503050406030204"/>
                <a:cs typeface="Cambria" panose="02040503050406030204"/>
                <a:sym typeface="Cambria" panose="02040503050406030204"/>
              </a:rPr>
              <a:t>Recognised by UGC, Approved by AICTE, New Delhi and</a:t>
            </a:r>
            <a:r>
              <a:rPr lang="en-US" sz="1800" b="1" i="0" u="none" strike="noStrike" cap="none">
                <a:solidFill>
                  <a:srgbClr val="020301"/>
                </a:solidFill>
                <a:latin typeface="Cambria" panose="02040503050406030204"/>
                <a:ea typeface="Cambria" panose="02040503050406030204"/>
                <a:cs typeface="Cambria" panose="02040503050406030204"/>
                <a:sym typeface="Cambria" panose="02040503050406030204"/>
              </a:rPr>
              <a:t/>
            </a:r>
            <a:br>
              <a:rPr lang="en-US" sz="1800" b="1" i="0" u="none" strike="noStrike" cap="none">
                <a:solidFill>
                  <a:srgbClr val="020301"/>
                </a:solidFill>
                <a:latin typeface="Cambria" panose="02040503050406030204"/>
                <a:ea typeface="Cambria" panose="02040503050406030204"/>
                <a:cs typeface="Cambria" panose="02040503050406030204"/>
                <a:sym typeface="Cambria" panose="02040503050406030204"/>
              </a:rPr>
            </a:br>
            <a:r>
              <a:rPr lang="en-US" sz="1800" b="1">
                <a:solidFill>
                  <a:srgbClr val="020301"/>
                </a:solidFill>
                <a:latin typeface="Cambria" panose="02040503050406030204"/>
                <a:ea typeface="Cambria" panose="02040503050406030204"/>
                <a:cs typeface="Cambria" panose="02040503050406030204"/>
                <a:sym typeface="Cambria" panose="02040503050406030204"/>
              </a:rPr>
              <a:t>Affiliated to Bharathiar University, Coimbatore.</a:t>
            </a:r>
            <a:r>
              <a:rPr lang="en-US" sz="1800" b="1" i="0" u="none" strike="noStrike" cap="none">
                <a:solidFill>
                  <a:srgbClr val="020301"/>
                </a:solidFill>
                <a:latin typeface="Cambria" panose="02040503050406030204"/>
                <a:ea typeface="Cambria" panose="02040503050406030204"/>
                <a:cs typeface="Cambria" panose="02040503050406030204"/>
                <a:sym typeface="Cambria" panose="02040503050406030204"/>
              </a:rPr>
              <a:t/>
            </a:r>
            <a:br>
              <a:rPr lang="en-US" sz="1800" b="1" i="0" u="none" strike="noStrike" cap="none">
                <a:solidFill>
                  <a:srgbClr val="020301"/>
                </a:solidFill>
                <a:latin typeface="Cambria" panose="02040503050406030204"/>
                <a:ea typeface="Cambria" panose="02040503050406030204"/>
                <a:cs typeface="Cambria" panose="02040503050406030204"/>
                <a:sym typeface="Cambria" panose="02040503050406030204"/>
              </a:rPr>
            </a:br>
            <a:endParaRPr lang="en-US" sz="1800" b="1" i="0" u="none" strike="noStrike" cap="none" dirty="0">
              <a:solidFill>
                <a:srgbClr val="020301"/>
              </a:solidFill>
              <a:latin typeface="Cambria" panose="02040503050406030204"/>
              <a:ea typeface="Cambria" panose="02040503050406030204"/>
              <a:cs typeface="Cambria" panose="02040503050406030204"/>
              <a:sym typeface="Cambria" panose="02040503050406030204"/>
            </a:endParaRPr>
          </a:p>
        </p:txBody>
      </p:sp>
      <p:sp>
        <p:nvSpPr>
          <p:cNvPr id="3" name="Subtitle 2"/>
          <p:cNvSpPr>
            <a:spLocks noGrp="1"/>
          </p:cNvSpPr>
          <p:nvPr>
            <p:ph type="subTitle" idx="1"/>
          </p:nvPr>
        </p:nvSpPr>
        <p:spPr>
          <a:xfrm>
            <a:off x="1404620" y="2570480"/>
            <a:ext cx="9144000" cy="431800"/>
          </a:xfrm>
        </p:spPr>
        <p:txBody>
          <a:bodyPr>
            <a:noAutofit/>
          </a:bodyPr>
          <a:lstStyle/>
          <a:p>
            <a:r>
              <a:rPr lang="en-US" b="1">
                <a:solidFill>
                  <a:srgbClr val="020301"/>
                </a:solidFill>
                <a:latin typeface="Cambria" panose="02040503050406030204"/>
                <a:ea typeface="Cambria" panose="02040503050406030204"/>
                <a:cs typeface="Cambria" panose="02040503050406030204"/>
                <a:sym typeface="Cambria" panose="02040503050406030204"/>
              </a:rPr>
              <a:t>DEPARTMENT OF COMPUTER SCIENCE</a:t>
            </a:r>
          </a:p>
        </p:txBody>
      </p:sp>
      <p:pic>
        <p:nvPicPr>
          <p:cNvPr id="7" name="Google Shape;169;p1"/>
          <p:cNvPicPr preferRelativeResize="0"/>
          <p:nvPr/>
        </p:nvPicPr>
        <p:blipFill rotWithShape="1">
          <a:blip r:embed="rId3"/>
          <a:srcRect/>
          <a:stretch>
            <a:fillRect/>
          </a:stretch>
        </p:blipFill>
        <p:spPr>
          <a:xfrm>
            <a:off x="11001375" y="427990"/>
            <a:ext cx="977900" cy="842010"/>
          </a:xfrm>
          <a:prstGeom prst="rect">
            <a:avLst/>
          </a:prstGeom>
          <a:noFill/>
          <a:ln>
            <a:noFill/>
          </a:ln>
        </p:spPr>
      </p:pic>
      <p:sp>
        <p:nvSpPr>
          <p:cNvPr id="8" name="Text Box 7"/>
          <p:cNvSpPr txBox="1"/>
          <p:nvPr/>
        </p:nvSpPr>
        <p:spPr>
          <a:xfrm>
            <a:off x="1642110" y="3370580"/>
            <a:ext cx="9359265" cy="1200329"/>
          </a:xfrm>
          <a:prstGeom prst="rect">
            <a:avLst/>
          </a:prstGeom>
          <a:noFill/>
        </p:spPr>
        <p:txBody>
          <a:bodyPr wrap="square" rtlCol="0">
            <a:spAutoFit/>
          </a:bodyPr>
          <a:lstStyle/>
          <a:p>
            <a:pPr algn="ctr"/>
            <a:r>
              <a:rPr lang="en-IN" sz="2400" b="1" dirty="0" smtClean="0">
                <a:solidFill>
                  <a:srgbClr val="020301"/>
                </a:solidFill>
                <a:latin typeface="Cambria" panose="02040503050406030204"/>
                <a:ea typeface="Cambria" panose="02040503050406030204"/>
                <a:cs typeface="Cambria" panose="02040503050406030204"/>
              </a:rPr>
              <a:t>21PCS101:Artificial </a:t>
            </a:r>
            <a:r>
              <a:rPr lang="en-IN" sz="2400" b="1" dirty="0">
                <a:solidFill>
                  <a:srgbClr val="020301"/>
                </a:solidFill>
                <a:latin typeface="Cambria" panose="02040503050406030204"/>
                <a:ea typeface="Cambria" panose="02040503050406030204"/>
                <a:cs typeface="Cambria" panose="02040503050406030204"/>
              </a:rPr>
              <a:t>Intelligence for Robotics </a:t>
            </a:r>
          </a:p>
          <a:p>
            <a:pPr marL="0" marR="0" lvl="0" indent="0" algn="ctr" rtl="0">
              <a:spcBef>
                <a:spcPts val="0"/>
              </a:spcBef>
              <a:spcAft>
                <a:spcPts val="0"/>
              </a:spcAft>
              <a:buNone/>
            </a:pPr>
            <a:r>
              <a:rPr lang="en-US" sz="2400" dirty="0" smtClean="0">
                <a:solidFill>
                  <a:srgbClr val="020301"/>
                </a:solidFill>
                <a:latin typeface="Cambria" panose="02040503050406030204"/>
                <a:ea typeface="Cambria" panose="02040503050406030204"/>
                <a:cs typeface="Cambria" panose="02040503050406030204"/>
                <a:sym typeface="Cambria" panose="02040503050406030204"/>
              </a:rPr>
              <a:t>I </a:t>
            </a:r>
            <a:r>
              <a:rPr lang="en-US" sz="2400" dirty="0">
                <a:solidFill>
                  <a:srgbClr val="020301"/>
                </a:solidFill>
                <a:latin typeface="Cambria" panose="02040503050406030204"/>
                <a:ea typeface="Cambria" panose="02040503050406030204"/>
                <a:cs typeface="Cambria" panose="02040503050406030204"/>
                <a:sym typeface="Cambria" panose="02040503050406030204"/>
              </a:rPr>
              <a:t>YEAR - </a:t>
            </a:r>
            <a:r>
              <a:rPr lang="en-US" sz="2400" dirty="0" smtClean="0">
                <a:solidFill>
                  <a:srgbClr val="020301"/>
                </a:solidFill>
                <a:latin typeface="Cambria" panose="02040503050406030204"/>
                <a:ea typeface="Cambria" panose="02040503050406030204"/>
                <a:cs typeface="Cambria" panose="02040503050406030204"/>
                <a:sym typeface="Cambria" panose="02040503050406030204"/>
              </a:rPr>
              <a:t>I </a:t>
            </a:r>
            <a:r>
              <a:rPr lang="en-US" sz="2400" dirty="0">
                <a:solidFill>
                  <a:srgbClr val="020301"/>
                </a:solidFill>
                <a:latin typeface="Cambria" panose="02040503050406030204"/>
                <a:ea typeface="Cambria" panose="02040503050406030204"/>
                <a:cs typeface="Cambria" panose="02040503050406030204"/>
                <a:sym typeface="Cambria" panose="02040503050406030204"/>
              </a:rPr>
              <a:t>SEM</a:t>
            </a:r>
            <a:endParaRPr sz="2400" b="0" i="0" u="none" strike="noStrike" cap="none" dirty="0">
              <a:solidFill>
                <a:srgbClr val="020301"/>
              </a:solidFill>
              <a:latin typeface="Cambria" panose="02040503050406030204"/>
              <a:ea typeface="Cambria" panose="02040503050406030204"/>
              <a:cs typeface="Cambria" panose="02040503050406030204"/>
              <a:sym typeface="Cambria" panose="02040503050406030204"/>
            </a:endParaRPr>
          </a:p>
          <a:p>
            <a:endParaRPr lang="en-US" sz="2400" b="0" i="0" u="none" strike="noStrike" cap="none" dirty="0">
              <a:solidFill>
                <a:srgbClr val="020301"/>
              </a:solidFill>
              <a:latin typeface="Cambria" panose="02040503050406030204"/>
              <a:ea typeface="Cambria" panose="02040503050406030204"/>
              <a:cs typeface="Cambria" panose="02040503050406030204"/>
              <a:sym typeface="Cambria" panose="02040503050406030204"/>
            </a:endParaRPr>
          </a:p>
        </p:txBody>
      </p:sp>
      <p:sp>
        <p:nvSpPr>
          <p:cNvPr id="5" name="Text Box 4"/>
          <p:cNvSpPr txBox="1"/>
          <p:nvPr/>
        </p:nvSpPr>
        <p:spPr>
          <a:xfrm>
            <a:off x="3150645" y="5848821"/>
            <a:ext cx="5692777" cy="496931"/>
          </a:xfrm>
          <a:prstGeom prst="rect">
            <a:avLst/>
          </a:prstGeom>
          <a:noFill/>
        </p:spPr>
        <p:txBody>
          <a:bodyPr wrap="none" rtlCol="0" anchor="t">
            <a:spAutoFit/>
          </a:bodyPr>
          <a:lstStyle/>
          <a:p>
            <a:pPr lvl="0" algn="ctr">
              <a:lnSpc>
                <a:spcPct val="150000"/>
              </a:lnSpc>
            </a:pPr>
            <a:r>
              <a:rPr lang="en-US" b="1" dirty="0">
                <a:solidFill>
                  <a:srgbClr val="FF0000"/>
                </a:solidFill>
                <a:latin typeface="Cambria" panose="02040503050406030204"/>
                <a:ea typeface="Cambria" panose="02040503050406030204"/>
                <a:cs typeface="Cambria" panose="02040503050406030204"/>
                <a:sym typeface="Cambria" panose="02040503050406030204"/>
              </a:rPr>
              <a:t> </a:t>
            </a:r>
            <a:r>
              <a:rPr lang="en-US" sz="2000" b="1" dirty="0">
                <a:solidFill>
                  <a:schemeClr val="dk1"/>
                </a:solidFill>
                <a:latin typeface="Cambria" panose="02040503050406030204"/>
                <a:ea typeface="Cambria" panose="02040503050406030204"/>
                <a:cs typeface="Cambria" panose="02040503050406030204"/>
                <a:sym typeface="Cambria" panose="02040503050406030204"/>
              </a:rPr>
              <a:t>TOPIC  – </a:t>
            </a:r>
            <a:r>
              <a:rPr lang="en-US" sz="2000" b="1" dirty="0">
                <a:solidFill>
                  <a:schemeClr val="dk1"/>
                </a:solidFill>
                <a:latin typeface="Cambria" panose="02040503050406030204"/>
                <a:ea typeface="Cambria" panose="02040503050406030204"/>
                <a:cs typeface="Cambria" panose="02040503050406030204"/>
              </a:rPr>
              <a:t>The basic principle of robotics and AI </a:t>
            </a:r>
            <a:endParaRPr lang="en-US" sz="2000" b="1" dirty="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73" name="Google Shape;173;p1"/>
          <p:cNvSpPr txBox="1"/>
          <p:nvPr/>
        </p:nvSpPr>
        <p:spPr>
          <a:xfrm>
            <a:off x="3420110" y="4486910"/>
            <a:ext cx="6071235" cy="1361911"/>
          </a:xfrm>
          <a:prstGeom prst="rect">
            <a:avLst/>
          </a:prstGeom>
          <a:noFill/>
          <a:ln>
            <a:noFill/>
          </a:ln>
        </p:spPr>
        <p:txBody>
          <a:bodyPr spcFirstLastPara="1" wrap="square" lIns="0" tIns="0" rIns="0" bIns="0" anchor="t" anchorCtr="0">
            <a:spAutoFit/>
          </a:bodyPr>
          <a:lstStyle/>
          <a:p>
            <a:pPr lvl="0" algn="ctr">
              <a:lnSpc>
                <a:spcPct val="150000"/>
              </a:lnSpc>
            </a:pPr>
            <a:r>
              <a:rPr lang="en-US" sz="3500" b="1" i="0" u="none" strike="noStrike" cap="none" dirty="0">
                <a:solidFill>
                  <a:srgbClr val="FF0000"/>
                </a:solidFill>
                <a:latin typeface="Cambria" panose="02040503050406030204"/>
                <a:ea typeface="Cambria" panose="02040503050406030204"/>
                <a:cs typeface="Cambria" panose="02040503050406030204"/>
                <a:sym typeface="Cambria" panose="02040503050406030204"/>
              </a:rPr>
              <a:t> </a:t>
            </a:r>
            <a:r>
              <a:rPr lang="en-US" sz="2400" b="1" i="0" u="none" strike="noStrike" cap="none" dirty="0">
                <a:solidFill>
                  <a:srgbClr val="FF0000"/>
                </a:solidFill>
                <a:latin typeface="Cambria" panose="02040503050406030204"/>
                <a:ea typeface="Cambria" panose="02040503050406030204"/>
                <a:cs typeface="Cambria" panose="02040503050406030204"/>
                <a:sym typeface="Cambria" panose="02040503050406030204"/>
              </a:rPr>
              <a:t> </a:t>
            </a:r>
            <a:r>
              <a:rPr lang="en-US" sz="24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UNIT 1 </a:t>
            </a:r>
            <a:r>
              <a:rPr lang="en-US" sz="2400" b="1" dirty="0">
                <a:solidFill>
                  <a:schemeClr val="dk1"/>
                </a:solidFill>
                <a:latin typeface="Cambria" panose="02040503050406030204"/>
                <a:ea typeface="Cambria" panose="02040503050406030204"/>
                <a:cs typeface="Cambria" panose="02040503050406030204"/>
                <a:sym typeface="Cambria" panose="02040503050406030204"/>
              </a:rPr>
              <a:t>– </a:t>
            </a:r>
            <a:r>
              <a:rPr lang="en-US" sz="2400" b="1" dirty="0">
                <a:solidFill>
                  <a:schemeClr val="dk1"/>
                </a:solidFill>
                <a:latin typeface="Cambria" panose="02040503050406030204"/>
                <a:ea typeface="Cambria" panose="02040503050406030204"/>
                <a:cs typeface="Cambria" panose="02040503050406030204"/>
              </a:rPr>
              <a:t>Foundation for Advanced Robotics and AI</a:t>
            </a:r>
            <a:endParaRPr lang="en-US" sz="2400" b="1" dirty="0">
              <a:solidFill>
                <a:schemeClr val="dk1"/>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basic principle of robotics and </a:t>
            </a:r>
            <a:r>
              <a:rPr lang="en-US" sz="3200" b="1" dirty="0" smtClean="0">
                <a:latin typeface="Times New Roman" panose="02020603050405020304" pitchFamily="18" charset="0"/>
                <a:cs typeface="Times New Roman" panose="02020603050405020304" pitchFamily="18" charset="0"/>
              </a:rPr>
              <a:t>AI</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10</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58024" y="1165224"/>
            <a:ext cx="10380800" cy="5191125"/>
          </a:xfrm>
        </p:spPr>
        <p:txBody>
          <a:bodyPr>
            <a:noAutofit/>
          </a:bodyPr>
          <a:lstStyle/>
          <a:p>
            <a:pPr algn="just">
              <a:lnSpc>
                <a:spcPct val="250000"/>
              </a:lnSpc>
            </a:pPr>
            <a:r>
              <a:rPr lang="en-US" sz="2200" dirty="0" smtClean="0">
                <a:latin typeface="Times New Roman" panose="02020603050405020304" pitchFamily="18" charset="0"/>
                <a:cs typeface="Times New Roman" panose="02020603050405020304" pitchFamily="18" charset="0"/>
              </a:rPr>
              <a:t>In </a:t>
            </a:r>
            <a:r>
              <a:rPr lang="en-US" sz="2200" dirty="0">
                <a:latin typeface="Times New Roman" panose="02020603050405020304" pitchFamily="18" charset="0"/>
                <a:cs typeface="Times New Roman" panose="02020603050405020304" pitchFamily="18" charset="0"/>
              </a:rPr>
              <a:t>the rest of this chapter, we will discuss </a:t>
            </a:r>
            <a:r>
              <a:rPr lang="en-US" sz="2200" dirty="0">
                <a:solidFill>
                  <a:srgbClr val="FF0000"/>
                </a:solidFill>
                <a:latin typeface="Times New Roman" panose="02020603050405020304" pitchFamily="18" charset="0"/>
                <a:cs typeface="Times New Roman" panose="02020603050405020304" pitchFamily="18" charset="0"/>
              </a:rPr>
              <a:t>some basics about AI</a:t>
            </a:r>
            <a:r>
              <a:rPr lang="en-US" sz="2200" dirty="0">
                <a:latin typeface="Times New Roman" panose="02020603050405020304" pitchFamily="18" charset="0"/>
                <a:cs typeface="Times New Roman" panose="02020603050405020304" pitchFamily="18" charset="0"/>
              </a:rPr>
              <a:t>, and then </a:t>
            </a:r>
            <a:r>
              <a:rPr lang="en-US" sz="2200" dirty="0">
                <a:solidFill>
                  <a:srgbClr val="FF0000"/>
                </a:solidFill>
                <a:latin typeface="Times New Roman" panose="02020603050405020304" pitchFamily="18" charset="0"/>
                <a:cs typeface="Times New Roman" panose="02020603050405020304" pitchFamily="18" charset="0"/>
              </a:rPr>
              <a:t>proceed </a:t>
            </a:r>
            <a:r>
              <a:rPr lang="en-US" sz="2200" dirty="0">
                <a:latin typeface="Times New Roman" panose="02020603050405020304" pitchFamily="18" charset="0"/>
                <a:cs typeface="Times New Roman" panose="02020603050405020304" pitchFamily="18" charset="0"/>
              </a:rPr>
              <a:t>to develop </a:t>
            </a:r>
            <a:r>
              <a:rPr lang="en-US" sz="2200" dirty="0">
                <a:solidFill>
                  <a:srgbClr val="FF0000"/>
                </a:solidFill>
                <a:latin typeface="Times New Roman" panose="02020603050405020304" pitchFamily="18" charset="0"/>
                <a:cs typeface="Times New Roman" panose="02020603050405020304" pitchFamily="18" charset="0"/>
              </a:rPr>
              <a:t>two important tools </a:t>
            </a:r>
            <a:r>
              <a:rPr lang="en-US" sz="2200" dirty="0">
                <a:latin typeface="Times New Roman" panose="02020603050405020304" pitchFamily="18" charset="0"/>
                <a:cs typeface="Times New Roman" panose="02020603050405020304" pitchFamily="18" charset="0"/>
              </a:rPr>
              <a:t>that we will use in </a:t>
            </a:r>
            <a:r>
              <a:rPr lang="en-US" sz="2200" dirty="0">
                <a:solidFill>
                  <a:srgbClr val="FF0000"/>
                </a:solidFill>
                <a:latin typeface="Times New Roman" panose="02020603050405020304" pitchFamily="18" charset="0"/>
                <a:cs typeface="Times New Roman" panose="02020603050405020304" pitchFamily="18" charset="0"/>
              </a:rPr>
              <a:t>all of the examples </a:t>
            </a:r>
            <a:r>
              <a:rPr lang="en-US" sz="2200" dirty="0">
                <a:latin typeface="Times New Roman" panose="02020603050405020304" pitchFamily="18" charset="0"/>
                <a:cs typeface="Times New Roman" panose="02020603050405020304" pitchFamily="18" charset="0"/>
              </a:rPr>
              <a:t>in the rest of the </a:t>
            </a:r>
            <a:r>
              <a:rPr lang="en-US" sz="2200" dirty="0" smtClean="0">
                <a:latin typeface="Times New Roman" panose="02020603050405020304" pitchFamily="18" charset="0"/>
                <a:cs typeface="Times New Roman" panose="02020603050405020304" pitchFamily="18" charset="0"/>
              </a:rPr>
              <a:t>manuscript. </a:t>
            </a:r>
          </a:p>
          <a:p>
            <a:pPr algn="just">
              <a:lnSpc>
                <a:spcPct val="250000"/>
              </a:lnSpc>
            </a:pPr>
            <a:r>
              <a:rPr lang="en-US" sz="2200" dirty="0" smtClean="0">
                <a:latin typeface="Times New Roman" panose="02020603050405020304" pitchFamily="18" charset="0"/>
                <a:cs typeface="Times New Roman" panose="02020603050405020304" pitchFamily="18" charset="0"/>
              </a:rPr>
              <a:t>We </a:t>
            </a:r>
            <a:r>
              <a:rPr lang="en-US" sz="2200" dirty="0">
                <a:latin typeface="Times New Roman" panose="02020603050405020304" pitchFamily="18" charset="0"/>
                <a:cs typeface="Times New Roman" panose="02020603050405020304" pitchFamily="18" charset="0"/>
              </a:rPr>
              <a:t>will </a:t>
            </a:r>
            <a:r>
              <a:rPr lang="en-US" sz="2200" dirty="0">
                <a:solidFill>
                  <a:srgbClr val="FF0000"/>
                </a:solidFill>
                <a:latin typeface="Times New Roman" panose="02020603050405020304" pitchFamily="18" charset="0"/>
                <a:cs typeface="Times New Roman" panose="02020603050405020304" pitchFamily="18" charset="0"/>
              </a:rPr>
              <a:t>introduce</a:t>
            </a:r>
            <a:r>
              <a:rPr lang="en-US" sz="2200" dirty="0">
                <a:latin typeface="Times New Roman" panose="02020603050405020304" pitchFamily="18" charset="0"/>
                <a:cs typeface="Times New Roman" panose="02020603050405020304" pitchFamily="18" charset="0"/>
              </a:rPr>
              <a:t> the </a:t>
            </a:r>
            <a:r>
              <a:rPr lang="en-US" sz="2200" dirty="0">
                <a:solidFill>
                  <a:srgbClr val="FF0000"/>
                </a:solidFill>
                <a:latin typeface="Times New Roman" panose="02020603050405020304" pitchFamily="18" charset="0"/>
                <a:cs typeface="Times New Roman" panose="02020603050405020304" pitchFamily="18" charset="0"/>
              </a:rPr>
              <a:t>concept of soft real-time control</a:t>
            </a:r>
            <a:r>
              <a:rPr lang="en-US" sz="2200" dirty="0">
                <a:latin typeface="Times New Roman" panose="02020603050405020304" pitchFamily="18" charset="0"/>
                <a:cs typeface="Times New Roman" panose="02020603050405020304" pitchFamily="18" charset="0"/>
              </a:rPr>
              <a:t>, and then </a:t>
            </a:r>
            <a:r>
              <a:rPr lang="en-US" sz="2200" dirty="0">
                <a:solidFill>
                  <a:srgbClr val="FF0000"/>
                </a:solidFill>
                <a:latin typeface="Times New Roman" panose="02020603050405020304" pitchFamily="18" charset="0"/>
                <a:cs typeface="Times New Roman" panose="02020603050405020304" pitchFamily="18" charset="0"/>
              </a:rPr>
              <a:t>provide a framework</a:t>
            </a:r>
            <a:r>
              <a:rPr lang="en-US" sz="2200" dirty="0">
                <a:latin typeface="Times New Roman" panose="02020603050405020304" pitchFamily="18" charset="0"/>
                <a:cs typeface="Times New Roman" panose="02020603050405020304" pitchFamily="18" charset="0"/>
              </a:rPr>
              <a:t>, or model, </a:t>
            </a:r>
            <a:r>
              <a:rPr lang="en-US" sz="2200" dirty="0">
                <a:solidFill>
                  <a:srgbClr val="FF0000"/>
                </a:solidFill>
                <a:latin typeface="Times New Roman" panose="02020603050405020304" pitchFamily="18" charset="0"/>
                <a:cs typeface="Times New Roman" panose="02020603050405020304" pitchFamily="18" charset="0"/>
              </a:rPr>
              <a:t>for interfacing AI </a:t>
            </a:r>
            <a:r>
              <a:rPr lang="en-US" sz="2200" dirty="0">
                <a:latin typeface="Times New Roman" panose="02020603050405020304" pitchFamily="18" charset="0"/>
                <a:cs typeface="Times New Roman" panose="02020603050405020304" pitchFamily="18" charset="0"/>
              </a:rPr>
              <a:t>to our robot called the </a:t>
            </a:r>
            <a:r>
              <a:rPr lang="en-US" sz="2200" dirty="0">
                <a:solidFill>
                  <a:srgbClr val="FF0000"/>
                </a:solidFill>
                <a:latin typeface="Times New Roman" panose="02020603050405020304" pitchFamily="18" charset="0"/>
                <a:cs typeface="Times New Roman" panose="02020603050405020304" pitchFamily="18" charset="0"/>
              </a:rPr>
              <a:t>Observe-Orient-Decide-Act (OODA) loop.</a:t>
            </a:r>
            <a:endParaRPr lang="en-IN"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868446"/>
      </p:ext>
    </p:extLst>
  </p:cSld>
  <p:clrMapOvr>
    <a:masterClrMapping/>
  </p:clrMapOvr>
  <p:transition advTm="3104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11</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58024" y="1165224"/>
            <a:ext cx="10380800" cy="5191125"/>
          </a:xfrm>
        </p:spPr>
        <p:txBody>
          <a:bodyPr>
            <a:noAutofit/>
          </a:bodyPr>
          <a:lstStyle/>
          <a:p>
            <a:pPr marL="0" indent="0" algn="just">
              <a:lnSpc>
                <a:spcPct val="250000"/>
              </a:lnSpc>
              <a:buNone/>
            </a:pPr>
            <a:r>
              <a:rPr lang="en-US" sz="2400" b="1" dirty="0" smtClean="0">
                <a:latin typeface="Times New Roman" panose="02020603050405020304" pitchFamily="18" charset="0"/>
                <a:cs typeface="Times New Roman" panose="02020603050405020304" pitchFamily="18" charset="0"/>
              </a:rPr>
              <a:t>What </a:t>
            </a:r>
            <a:r>
              <a:rPr lang="en-US" sz="2400" b="1" dirty="0">
                <a:latin typeface="Times New Roman" panose="02020603050405020304" pitchFamily="18" charset="0"/>
                <a:cs typeface="Times New Roman" panose="02020603050405020304" pitchFamily="18" charset="0"/>
              </a:rPr>
              <a:t>would be a definition of AI</a:t>
            </a:r>
            <a:r>
              <a:rPr lang="en-US" sz="2400" b="1" dirty="0" smtClean="0">
                <a:latin typeface="Times New Roman" panose="02020603050405020304" pitchFamily="18" charset="0"/>
                <a:cs typeface="Times New Roman" panose="02020603050405020304" pitchFamily="18" charset="0"/>
              </a:rPr>
              <a:t>?</a:t>
            </a:r>
          </a:p>
          <a:p>
            <a:pPr algn="just">
              <a:lnSpc>
                <a:spcPct val="2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general, it means a </a:t>
            </a:r>
            <a:r>
              <a:rPr lang="en-US" sz="2400" dirty="0">
                <a:solidFill>
                  <a:srgbClr val="FF0000"/>
                </a:solidFill>
                <a:latin typeface="Times New Roman" panose="02020603050405020304" pitchFamily="18" charset="0"/>
                <a:cs typeface="Times New Roman" panose="02020603050405020304" pitchFamily="18" charset="0"/>
              </a:rPr>
              <a:t>machine that exhibits </a:t>
            </a:r>
            <a:r>
              <a:rPr lang="en-US" sz="2400" dirty="0">
                <a:latin typeface="Times New Roman" panose="02020603050405020304" pitchFamily="18" charset="0"/>
                <a:cs typeface="Times New Roman" panose="02020603050405020304" pitchFamily="18" charset="0"/>
              </a:rPr>
              <a:t>some </a:t>
            </a:r>
            <a:r>
              <a:rPr lang="en-US" sz="2400" dirty="0">
                <a:solidFill>
                  <a:srgbClr val="FF0000"/>
                </a:solidFill>
                <a:latin typeface="Times New Roman" panose="02020603050405020304" pitchFamily="18" charset="0"/>
                <a:cs typeface="Times New Roman" panose="02020603050405020304" pitchFamily="18" charset="0"/>
              </a:rPr>
              <a:t>characteristics of intelligence—thinking, reasoning, planning, learning, and adapting</a:t>
            </a:r>
            <a:r>
              <a:rPr lang="en-US" sz="2400" dirty="0" smtClean="0">
                <a:latin typeface="Times New Roman" panose="02020603050405020304" pitchFamily="18" charset="0"/>
                <a:cs typeface="Times New Roman" panose="02020603050405020304" pitchFamily="18" charset="0"/>
              </a:rPr>
              <a:t>.</a:t>
            </a:r>
          </a:p>
          <a:p>
            <a:pPr algn="just">
              <a:lnSpc>
                <a:spcPct val="2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can also mean a </a:t>
            </a:r>
            <a:r>
              <a:rPr lang="en-US" sz="2400" dirty="0">
                <a:solidFill>
                  <a:srgbClr val="FF0000"/>
                </a:solidFill>
                <a:latin typeface="Times New Roman" panose="02020603050405020304" pitchFamily="18" charset="0"/>
                <a:cs typeface="Times New Roman" panose="02020603050405020304" pitchFamily="18" charset="0"/>
              </a:rPr>
              <a:t>software program that can simulate thinking or reasoning.</a:t>
            </a:r>
            <a:endParaRPr lang="en-IN"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954403"/>
      </p:ext>
    </p:extLst>
  </p:cSld>
  <p:clrMapOvr>
    <a:masterClrMapping/>
  </p:clrMapOvr>
  <p:transition advTm="3104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12</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58024" y="1165224"/>
            <a:ext cx="10380800" cy="5191125"/>
          </a:xfrm>
        </p:spPr>
        <p:txBody>
          <a:bodyPr>
            <a:noAutofit/>
          </a:bodyPr>
          <a:lstStyle/>
          <a:p>
            <a:pPr marL="0" indent="0" algn="just">
              <a:lnSpc>
                <a:spcPct val="200000"/>
              </a:lnSpc>
              <a:buNone/>
            </a:pPr>
            <a:r>
              <a:rPr lang="en-US" sz="2400" b="1" dirty="0" smtClean="0">
                <a:latin typeface="Times New Roman" panose="02020603050405020304" pitchFamily="18" charset="0"/>
                <a:cs typeface="Times New Roman" panose="02020603050405020304" pitchFamily="18" charset="0"/>
              </a:rPr>
              <a:t>Examples</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200000"/>
              </a:lnSpc>
            </a:pP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robot that avoids obstacles by simple rules (if the obstacle is to the right, go left) is </a:t>
            </a:r>
            <a:r>
              <a:rPr lang="en-US" sz="2400" dirty="0">
                <a:solidFill>
                  <a:srgbClr val="FF0000"/>
                </a:solidFill>
                <a:latin typeface="Times New Roman" panose="02020603050405020304" pitchFamily="18" charset="0"/>
                <a:cs typeface="Times New Roman" panose="02020603050405020304" pitchFamily="18" charset="0"/>
              </a:rPr>
              <a:t>not an AI</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200000"/>
              </a:lnSpc>
            </a:pPr>
            <a:r>
              <a:rPr lang="en-US" sz="2400" dirty="0" smtClean="0">
                <a:latin typeface="Times New Roman" panose="02020603050405020304" pitchFamily="18" charset="0"/>
                <a:cs typeface="Times New Roman" panose="02020603050405020304" pitchFamily="18" charset="0"/>
              </a:rPr>
              <a:t>A </a:t>
            </a:r>
            <a:r>
              <a:rPr lang="en-US" sz="2400" dirty="0">
                <a:solidFill>
                  <a:srgbClr val="FF0000"/>
                </a:solidFill>
                <a:latin typeface="Times New Roman" panose="02020603050405020304" pitchFamily="18" charset="0"/>
                <a:cs typeface="Times New Roman" panose="02020603050405020304" pitchFamily="18" charset="0"/>
              </a:rPr>
              <a:t>program</a:t>
            </a:r>
            <a:r>
              <a:rPr lang="en-US" sz="2400" dirty="0">
                <a:latin typeface="Times New Roman" panose="02020603050405020304" pitchFamily="18" charset="0"/>
                <a:cs typeface="Times New Roman" panose="02020603050405020304" pitchFamily="18" charset="0"/>
              </a:rPr>
              <a:t> that learns by example to recognize a cat in a video, </a:t>
            </a:r>
            <a:r>
              <a:rPr lang="en-US" sz="2400" dirty="0">
                <a:solidFill>
                  <a:srgbClr val="FF0000"/>
                </a:solidFill>
                <a:latin typeface="Times New Roman" panose="02020603050405020304" pitchFamily="18" charset="0"/>
                <a:cs typeface="Times New Roman" panose="02020603050405020304" pitchFamily="18" charset="0"/>
              </a:rPr>
              <a:t>is an AI</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200000"/>
              </a:lnSpc>
            </a:pP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mechanical arm that is operated by a joystick is </a:t>
            </a:r>
            <a:r>
              <a:rPr lang="en-US" sz="2400" dirty="0">
                <a:solidFill>
                  <a:srgbClr val="FF0000"/>
                </a:solidFill>
                <a:latin typeface="Times New Roman" panose="02020603050405020304" pitchFamily="18" charset="0"/>
                <a:cs typeface="Times New Roman" panose="02020603050405020304" pitchFamily="18" charset="0"/>
              </a:rPr>
              <a:t>not AI</a:t>
            </a:r>
            <a:r>
              <a:rPr lang="en-US" sz="2400" dirty="0">
                <a:latin typeface="Times New Roman" panose="02020603050405020304" pitchFamily="18" charset="0"/>
                <a:cs typeface="Times New Roman" panose="02020603050405020304" pitchFamily="18" charset="0"/>
              </a:rPr>
              <a:t>, but a </a:t>
            </a:r>
            <a:r>
              <a:rPr lang="en-US" sz="2400" dirty="0">
                <a:solidFill>
                  <a:srgbClr val="FF0000"/>
                </a:solidFill>
                <a:latin typeface="Times New Roman" panose="02020603050405020304" pitchFamily="18" charset="0"/>
                <a:cs typeface="Times New Roman" panose="02020603050405020304" pitchFamily="18" charset="0"/>
              </a:rPr>
              <a:t>robot arm </a:t>
            </a:r>
            <a:r>
              <a:rPr lang="en-US" sz="2400" dirty="0">
                <a:latin typeface="Times New Roman" panose="02020603050405020304" pitchFamily="18" charset="0"/>
                <a:cs typeface="Times New Roman" panose="02020603050405020304" pitchFamily="18" charset="0"/>
              </a:rPr>
              <a:t>that adapts to </a:t>
            </a:r>
            <a:r>
              <a:rPr lang="en-US" sz="2400" dirty="0">
                <a:solidFill>
                  <a:srgbClr val="FF0000"/>
                </a:solidFill>
                <a:latin typeface="Times New Roman" panose="02020603050405020304" pitchFamily="18" charset="0"/>
                <a:cs typeface="Times New Roman" panose="02020603050405020304" pitchFamily="18" charset="0"/>
              </a:rPr>
              <a:t>different objects in order to pick </a:t>
            </a:r>
            <a:r>
              <a:rPr lang="en-US" sz="2400" dirty="0">
                <a:latin typeface="Times New Roman" panose="02020603050405020304" pitchFamily="18" charset="0"/>
                <a:cs typeface="Times New Roman" panose="02020603050405020304" pitchFamily="18" charset="0"/>
              </a:rPr>
              <a:t>them up </a:t>
            </a:r>
            <a:r>
              <a:rPr lang="en-US" sz="2400" dirty="0">
                <a:solidFill>
                  <a:srgbClr val="FF0000"/>
                </a:solidFill>
                <a:latin typeface="Times New Roman" panose="02020603050405020304" pitchFamily="18" charset="0"/>
                <a:cs typeface="Times New Roman" panose="02020603050405020304" pitchFamily="18" charset="0"/>
              </a:rPr>
              <a:t>is AI</a:t>
            </a:r>
            <a:r>
              <a:rPr lang="en-US" sz="2400" dirty="0">
                <a:latin typeface="Times New Roman" panose="02020603050405020304" pitchFamily="18" charset="0"/>
                <a:cs typeface="Times New Roman" panose="02020603050405020304" pitchFamily="18" charset="0"/>
              </a:rPr>
              <a:t>.</a:t>
            </a:r>
            <a:endParaRPr lang="en-IN"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513260"/>
      </p:ext>
    </p:extLst>
  </p:cSld>
  <p:clrMapOvr>
    <a:masterClrMapping/>
  </p:clrMapOvr>
  <p:transition advTm="31044"/>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13</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58024" y="1165224"/>
            <a:ext cx="10380800" cy="5191125"/>
          </a:xfrm>
        </p:spPr>
        <p:txBody>
          <a:bodyPr>
            <a:noAutofit/>
          </a:bodyPr>
          <a:lstStyle/>
          <a:p>
            <a:pPr algn="just">
              <a:lnSpc>
                <a:spcPct val="200000"/>
              </a:lnSpc>
            </a:pPr>
            <a:r>
              <a:rPr lang="en-US" sz="2400" dirty="0" smtClean="0">
                <a:solidFill>
                  <a:srgbClr val="FF0000"/>
                </a:solidFill>
                <a:latin typeface="Times New Roman" panose="02020603050405020304" pitchFamily="18" charset="0"/>
                <a:cs typeface="Times New Roman" panose="02020603050405020304" pitchFamily="18" charset="0"/>
              </a:rPr>
              <a:t>Two</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defining </a:t>
            </a:r>
            <a:r>
              <a:rPr lang="en-US" sz="2400" dirty="0">
                <a:solidFill>
                  <a:srgbClr val="FF0000"/>
                </a:solidFill>
                <a:latin typeface="Times New Roman" panose="02020603050405020304" pitchFamily="18" charset="0"/>
                <a:cs typeface="Times New Roman" panose="02020603050405020304" pitchFamily="18" charset="0"/>
              </a:rPr>
              <a:t>characteristics</a:t>
            </a:r>
            <a:r>
              <a:rPr lang="en-US" sz="2400" dirty="0">
                <a:latin typeface="Times New Roman" panose="02020603050405020304" pitchFamily="18" charset="0"/>
                <a:cs typeface="Times New Roman" panose="02020603050405020304" pitchFamily="18" charset="0"/>
              </a:rPr>
              <a:t> of artificial intelligence robots </a:t>
            </a:r>
            <a:endParaRPr lang="en-US" sz="2400" dirty="0" smtClean="0">
              <a:latin typeface="Times New Roman" panose="02020603050405020304" pitchFamily="18" charset="0"/>
              <a:cs typeface="Times New Roman" panose="02020603050405020304" pitchFamily="18" charset="0"/>
            </a:endParaRPr>
          </a:p>
          <a:p>
            <a:pPr algn="just">
              <a:lnSpc>
                <a:spcPct val="200000"/>
              </a:lnSpc>
            </a:pPr>
            <a:r>
              <a:rPr lang="en-US" sz="2400" dirty="0" smtClean="0">
                <a:latin typeface="Times New Roman" panose="02020603050405020304" pitchFamily="18" charset="0"/>
                <a:cs typeface="Times New Roman" panose="02020603050405020304" pitchFamily="18" charset="0"/>
              </a:rPr>
              <a:t>First </a:t>
            </a:r>
            <a:r>
              <a:rPr lang="en-US" sz="2400" dirty="0">
                <a:latin typeface="Times New Roman" panose="02020603050405020304" pitchFamily="18" charset="0"/>
                <a:cs typeface="Times New Roman" panose="02020603050405020304" pitchFamily="18" charset="0"/>
              </a:rPr>
              <a:t>of all, AI robots </a:t>
            </a:r>
            <a:r>
              <a:rPr lang="en-US" sz="2400" b="1" dirty="0">
                <a:latin typeface="Times New Roman" panose="02020603050405020304" pitchFamily="18" charset="0"/>
                <a:cs typeface="Times New Roman" panose="02020603050405020304" pitchFamily="18" charset="0"/>
              </a:rPr>
              <a:t>learn and adapt to their environments</a:t>
            </a:r>
            <a:r>
              <a:rPr lang="en-US" sz="2400" dirty="0">
                <a:latin typeface="Times New Roman" panose="02020603050405020304" pitchFamily="18" charset="0"/>
                <a:cs typeface="Times New Roman" panose="02020603050405020304" pitchFamily="18" charset="0"/>
              </a:rPr>
              <a:t>, which means that they </a:t>
            </a:r>
            <a:r>
              <a:rPr lang="en-US" sz="2400" dirty="0">
                <a:solidFill>
                  <a:srgbClr val="FF0000"/>
                </a:solidFill>
                <a:latin typeface="Times New Roman" panose="02020603050405020304" pitchFamily="18" charset="0"/>
                <a:cs typeface="Times New Roman" panose="02020603050405020304" pitchFamily="18" charset="0"/>
              </a:rPr>
              <a:t>change behaviors over time</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20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second characteristic is </a:t>
            </a:r>
            <a:r>
              <a:rPr lang="en-US" sz="2400" b="1" dirty="0">
                <a:latin typeface="Times New Roman" panose="02020603050405020304" pitchFamily="18" charset="0"/>
                <a:cs typeface="Times New Roman" panose="02020603050405020304" pitchFamily="18" charset="0"/>
              </a:rPr>
              <a:t>emergent behavior</a:t>
            </a:r>
            <a:r>
              <a:rPr lang="en-US" sz="2400" dirty="0">
                <a:latin typeface="Times New Roman" panose="02020603050405020304" pitchFamily="18" charset="0"/>
                <a:cs typeface="Times New Roman" panose="02020603050405020304" pitchFamily="18" charset="0"/>
              </a:rPr>
              <a:t>, where the robot exhibits developing </a:t>
            </a:r>
            <a:r>
              <a:rPr lang="en-US" sz="2400" dirty="0">
                <a:solidFill>
                  <a:srgbClr val="FF0000"/>
                </a:solidFill>
                <a:latin typeface="Times New Roman" panose="02020603050405020304" pitchFamily="18" charset="0"/>
                <a:cs typeface="Times New Roman" panose="02020603050405020304" pitchFamily="18" charset="0"/>
              </a:rPr>
              <a:t>actions</a:t>
            </a:r>
            <a:r>
              <a:rPr lang="en-US" sz="2400" dirty="0">
                <a:latin typeface="Times New Roman" panose="02020603050405020304" pitchFamily="18" charset="0"/>
                <a:cs typeface="Times New Roman" panose="02020603050405020304" pitchFamily="18" charset="0"/>
              </a:rPr>
              <a:t> that we </a:t>
            </a:r>
            <a:r>
              <a:rPr lang="en-US" sz="2400" dirty="0">
                <a:solidFill>
                  <a:srgbClr val="FF0000"/>
                </a:solidFill>
                <a:latin typeface="Times New Roman" panose="02020603050405020304" pitchFamily="18" charset="0"/>
                <a:cs typeface="Times New Roman" panose="02020603050405020304" pitchFamily="18" charset="0"/>
              </a:rPr>
              <a:t>did not program into it explicitly</a:t>
            </a:r>
            <a:r>
              <a:rPr lang="en-US" sz="2400" dirty="0">
                <a:latin typeface="Times New Roman" panose="02020603050405020304" pitchFamily="18" charset="0"/>
                <a:cs typeface="Times New Roman" panose="02020603050405020304" pitchFamily="18" charset="0"/>
              </a:rPr>
              <a:t>. </a:t>
            </a:r>
            <a:endParaRPr lang="en-IN"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977323"/>
      </p:ext>
    </p:extLst>
  </p:cSld>
  <p:clrMapOvr>
    <a:masterClrMapping/>
  </p:clrMapOvr>
  <p:transition advTm="31044"/>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14</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58024" y="1165224"/>
            <a:ext cx="10380800" cy="5191125"/>
          </a:xfrm>
        </p:spPr>
        <p:txBody>
          <a:bodyPr>
            <a:noAutofit/>
          </a:bodyPr>
          <a:lstStyle/>
          <a:p>
            <a:pPr algn="just">
              <a:lnSpc>
                <a:spcPct val="200000"/>
              </a:lnSpc>
            </a:pPr>
            <a:r>
              <a:rPr lang="en-US" sz="2400" dirty="0">
                <a:latin typeface="Times New Roman" panose="02020603050405020304" pitchFamily="18" charset="0"/>
                <a:cs typeface="Times New Roman" panose="02020603050405020304" pitchFamily="18" charset="0"/>
              </a:rPr>
              <a:t>One concept you will hear around AI circles is the </a:t>
            </a:r>
            <a:r>
              <a:rPr lang="en-US" sz="2400" b="1" dirty="0">
                <a:latin typeface="Times New Roman" panose="02020603050405020304" pitchFamily="18" charset="0"/>
                <a:cs typeface="Times New Roman" panose="02020603050405020304" pitchFamily="18" charset="0"/>
              </a:rPr>
              <a:t>Turing test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20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Turing test was proposed by </a:t>
            </a:r>
            <a:r>
              <a:rPr lang="en-US" sz="2400" dirty="0">
                <a:solidFill>
                  <a:srgbClr val="FF0000"/>
                </a:solidFill>
                <a:latin typeface="Times New Roman" panose="02020603050405020304" pitchFamily="18" charset="0"/>
                <a:cs typeface="Times New Roman" panose="02020603050405020304" pitchFamily="18" charset="0"/>
              </a:rPr>
              <a:t>Alan Turing in 1950</a:t>
            </a:r>
            <a:r>
              <a:rPr lang="en-US" sz="2400" dirty="0">
                <a:latin typeface="Times New Roman" panose="02020603050405020304" pitchFamily="18" charset="0"/>
                <a:cs typeface="Times New Roman" panose="02020603050405020304" pitchFamily="18" charset="0"/>
              </a:rPr>
              <a:t>, in a paper entitled </a:t>
            </a:r>
            <a:r>
              <a:rPr lang="en-US" sz="2400" dirty="0">
                <a:solidFill>
                  <a:srgbClr val="FF0000"/>
                </a:solidFill>
                <a:latin typeface="Times New Roman" panose="02020603050405020304" pitchFamily="18" charset="0"/>
                <a:cs typeface="Times New Roman" panose="02020603050405020304" pitchFamily="18" charset="0"/>
              </a:rPr>
              <a:t>Computing Machinery and Intelligence</a:t>
            </a:r>
            <a:r>
              <a:rPr lang="en-US" sz="2400" dirty="0" smtClean="0">
                <a:latin typeface="Times New Roman" panose="02020603050405020304" pitchFamily="18" charset="0"/>
                <a:cs typeface="Times New Roman" panose="02020603050405020304" pitchFamily="18" charset="0"/>
              </a:rPr>
              <a:t>.</a:t>
            </a:r>
          </a:p>
          <a:p>
            <a:pPr algn="just">
              <a:lnSpc>
                <a:spcPct val="200000"/>
              </a:lnSpc>
            </a:pPr>
            <a:r>
              <a:rPr lang="en-US" sz="2400" dirty="0">
                <a:latin typeface="Times New Roman" panose="02020603050405020304" pitchFamily="18" charset="0"/>
                <a:cs typeface="Times New Roman" panose="02020603050405020304" pitchFamily="18" charset="0"/>
              </a:rPr>
              <a:t>I don’t believe that AI has progressed to this point yet, but </a:t>
            </a:r>
            <a:r>
              <a:rPr lang="en-US" sz="2400" dirty="0">
                <a:solidFill>
                  <a:srgbClr val="FF0000"/>
                </a:solidFill>
                <a:latin typeface="Times New Roman" panose="02020603050405020304" pitchFamily="18" charset="0"/>
                <a:cs typeface="Times New Roman" panose="02020603050405020304" pitchFamily="18" charset="0"/>
              </a:rPr>
              <a:t>chat bots and automated answering services </a:t>
            </a:r>
            <a:r>
              <a:rPr lang="en-US" sz="2400" dirty="0">
                <a:latin typeface="Times New Roman" panose="02020603050405020304" pitchFamily="18" charset="0"/>
                <a:cs typeface="Times New Roman" panose="02020603050405020304" pitchFamily="18" charset="0"/>
              </a:rPr>
              <a:t>have done a good job of making you </a:t>
            </a:r>
            <a:r>
              <a:rPr lang="en-US" sz="2400" dirty="0">
                <a:solidFill>
                  <a:srgbClr val="FF0000"/>
                </a:solidFill>
                <a:latin typeface="Times New Roman" panose="02020603050405020304" pitchFamily="18" charset="0"/>
                <a:cs typeface="Times New Roman" panose="02020603050405020304" pitchFamily="18" charset="0"/>
              </a:rPr>
              <a:t>believe that you are talking to a human and not a robot</a:t>
            </a:r>
            <a:endParaRPr lang="en-IN"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369798"/>
      </p:ext>
    </p:extLst>
  </p:cSld>
  <p:clrMapOvr>
    <a:masterClrMapping/>
  </p:clrMapOvr>
  <p:transition advTm="31044"/>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15</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58024" y="1165224"/>
            <a:ext cx="10380800" cy="5191125"/>
          </a:xfrm>
        </p:spPr>
        <p:txBody>
          <a:bodyPr>
            <a:noAutofit/>
          </a:bodyPr>
          <a:lstStyle/>
          <a:p>
            <a:pPr algn="just">
              <a:lnSpc>
                <a:spcPct val="200000"/>
              </a:lnSpc>
            </a:pPr>
            <a:r>
              <a:rPr lang="en-US" sz="2200" dirty="0" smtClean="0">
                <a:latin typeface="Times New Roman" panose="02020603050405020304" pitchFamily="18" charset="0"/>
                <a:cs typeface="Times New Roman" panose="02020603050405020304" pitchFamily="18" charset="0"/>
              </a:rPr>
              <a:t>Our objective in this manuscript is </a:t>
            </a:r>
            <a:r>
              <a:rPr lang="en-US" sz="2200" dirty="0" smtClean="0">
                <a:solidFill>
                  <a:srgbClr val="FF0000"/>
                </a:solidFill>
                <a:latin typeface="Times New Roman" panose="02020603050405020304" pitchFamily="18" charset="0"/>
                <a:cs typeface="Times New Roman" panose="02020603050405020304" pitchFamily="18" charset="0"/>
              </a:rPr>
              <a:t>not to pass the Turing test</a:t>
            </a:r>
            <a:r>
              <a:rPr lang="en-US" sz="2200" dirty="0" smtClean="0">
                <a:latin typeface="Times New Roman" panose="02020603050405020304" pitchFamily="18" charset="0"/>
                <a:cs typeface="Times New Roman" panose="02020603050405020304" pitchFamily="18" charset="0"/>
              </a:rPr>
              <a:t>, but rather to take some novel approaches to </a:t>
            </a:r>
            <a:r>
              <a:rPr lang="en-US" sz="2200" dirty="0" smtClean="0">
                <a:solidFill>
                  <a:srgbClr val="FF0000"/>
                </a:solidFill>
                <a:latin typeface="Times New Roman" panose="02020603050405020304" pitchFamily="18" charset="0"/>
                <a:cs typeface="Times New Roman" panose="02020603050405020304" pitchFamily="18" charset="0"/>
              </a:rPr>
              <a:t>solving problems </a:t>
            </a:r>
            <a:r>
              <a:rPr lang="en-US" sz="2200" dirty="0" smtClean="0">
                <a:latin typeface="Times New Roman" panose="02020603050405020304" pitchFamily="18" charset="0"/>
                <a:cs typeface="Times New Roman" panose="02020603050405020304" pitchFamily="18" charset="0"/>
              </a:rPr>
              <a:t>using techniques in </a:t>
            </a:r>
            <a:r>
              <a:rPr lang="en-US" sz="2200" dirty="0" smtClean="0">
                <a:solidFill>
                  <a:srgbClr val="FF0000"/>
                </a:solidFill>
                <a:latin typeface="Times New Roman" panose="02020603050405020304" pitchFamily="18" charset="0"/>
                <a:cs typeface="Times New Roman" panose="02020603050405020304" pitchFamily="18" charset="0"/>
              </a:rPr>
              <a:t>machine learning, planning, goal seeking, pattern recognition, grouping, and clustering</a:t>
            </a:r>
            <a:r>
              <a:rPr lang="en-US" sz="2200" dirty="0" smtClean="0">
                <a:latin typeface="Times New Roman" panose="02020603050405020304" pitchFamily="18" charset="0"/>
                <a:cs typeface="Times New Roman" panose="02020603050405020304" pitchFamily="18" charset="0"/>
              </a:rPr>
              <a:t>. Many of these problems would be </a:t>
            </a:r>
            <a:r>
              <a:rPr lang="en-US" sz="2200" dirty="0" smtClean="0">
                <a:solidFill>
                  <a:srgbClr val="FF0000"/>
                </a:solidFill>
                <a:latin typeface="Times New Roman" panose="02020603050405020304" pitchFamily="18" charset="0"/>
                <a:cs typeface="Times New Roman" panose="02020603050405020304" pitchFamily="18" charset="0"/>
              </a:rPr>
              <a:t>very difficult to solve </a:t>
            </a:r>
            <a:r>
              <a:rPr lang="en-US" sz="2200" dirty="0" smtClean="0">
                <a:latin typeface="Times New Roman" panose="02020603050405020304" pitchFamily="18" charset="0"/>
                <a:cs typeface="Times New Roman" panose="02020603050405020304" pitchFamily="18" charset="0"/>
              </a:rPr>
              <a:t>any other way.</a:t>
            </a:r>
          </a:p>
          <a:p>
            <a:pPr algn="just">
              <a:lnSpc>
                <a:spcPct val="200000"/>
              </a:lnSpc>
            </a:pPr>
            <a:r>
              <a:rPr lang="en-US" sz="2200" dirty="0" smtClean="0">
                <a:latin typeface="Times New Roman" panose="02020603050405020304" pitchFamily="18" charset="0"/>
                <a:cs typeface="Times New Roman" panose="02020603050405020304" pitchFamily="18" charset="0"/>
              </a:rPr>
              <a:t> A </a:t>
            </a:r>
            <a:r>
              <a:rPr lang="en-US" sz="2200" dirty="0">
                <a:latin typeface="Times New Roman" panose="02020603050405020304" pitchFamily="18" charset="0"/>
                <a:cs typeface="Times New Roman" panose="02020603050405020304" pitchFamily="18" charset="0"/>
              </a:rPr>
              <a:t>software AI that could pass the </a:t>
            </a:r>
            <a:r>
              <a:rPr lang="en-US" sz="2200" b="1" dirty="0">
                <a:latin typeface="Times New Roman" panose="02020603050405020304" pitchFamily="18" charset="0"/>
                <a:cs typeface="Times New Roman" panose="02020603050405020304" pitchFamily="18" charset="0"/>
              </a:rPr>
              <a:t>Turing test </a:t>
            </a:r>
            <a:r>
              <a:rPr lang="en-US" sz="2200" dirty="0">
                <a:latin typeface="Times New Roman" panose="02020603050405020304" pitchFamily="18" charset="0"/>
                <a:cs typeface="Times New Roman" panose="02020603050405020304" pitchFamily="18" charset="0"/>
              </a:rPr>
              <a:t>would be an example of a </a:t>
            </a:r>
            <a:r>
              <a:rPr lang="en-US" sz="2200" b="1" dirty="0">
                <a:latin typeface="Times New Roman" panose="02020603050405020304" pitchFamily="18" charset="0"/>
                <a:cs typeface="Times New Roman" panose="02020603050405020304" pitchFamily="18" charset="0"/>
              </a:rPr>
              <a:t>general artificial intelligence</a:t>
            </a:r>
            <a:r>
              <a:rPr lang="en-US" sz="2200" dirty="0">
                <a:latin typeface="Times New Roman" panose="02020603050405020304" pitchFamily="18" charset="0"/>
                <a:cs typeface="Times New Roman" panose="02020603050405020304" pitchFamily="18" charset="0"/>
              </a:rPr>
              <a:t>, or a full, working intelligent artificial brain, and just like you, a general AI </a:t>
            </a:r>
            <a:r>
              <a:rPr lang="en-US" sz="2200" dirty="0">
                <a:solidFill>
                  <a:srgbClr val="FF0000"/>
                </a:solidFill>
                <a:latin typeface="Times New Roman" panose="02020603050405020304" pitchFamily="18" charset="0"/>
                <a:cs typeface="Times New Roman" panose="02020603050405020304" pitchFamily="18" charset="0"/>
              </a:rPr>
              <a:t>does not need to be specifically trained to solve any particular problem. </a:t>
            </a:r>
            <a:endParaRPr lang="en-IN"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712660"/>
      </p:ext>
    </p:extLst>
  </p:cSld>
  <p:clrMapOvr>
    <a:masterClrMapping/>
  </p:clrMapOvr>
  <p:transition advTm="31044"/>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16</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58024" y="1165224"/>
            <a:ext cx="10380800" cy="5191125"/>
          </a:xfrm>
        </p:spPr>
        <p:txBody>
          <a:bodyPr>
            <a:noAutofit/>
          </a:bodyPr>
          <a:lstStyle/>
          <a:p>
            <a:pPr algn="just">
              <a:lnSpc>
                <a:spcPct val="200000"/>
              </a:lnSpc>
            </a:pPr>
            <a:endParaRPr lang="en-US" sz="2400" dirty="0" smtClean="0">
              <a:latin typeface="Times New Roman" panose="02020603050405020304" pitchFamily="18" charset="0"/>
              <a:cs typeface="Times New Roman" panose="02020603050405020304" pitchFamily="18" charset="0"/>
            </a:endParaRPr>
          </a:p>
          <a:p>
            <a:pPr algn="just">
              <a:lnSpc>
                <a:spcPct val="200000"/>
              </a:lnSpc>
            </a:pP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date, a general AI has not been created, but what we do have is </a:t>
            </a:r>
            <a:r>
              <a:rPr lang="en-US" sz="2400" dirty="0">
                <a:solidFill>
                  <a:srgbClr val="FF0000"/>
                </a:solidFill>
                <a:latin typeface="Times New Roman" panose="02020603050405020304" pitchFamily="18" charset="0"/>
                <a:cs typeface="Times New Roman" panose="02020603050405020304" pitchFamily="18" charset="0"/>
              </a:rPr>
              <a:t>narrow AI</a:t>
            </a:r>
            <a:r>
              <a:rPr lang="en-US" sz="2400" dirty="0">
                <a:latin typeface="Times New Roman" panose="02020603050405020304" pitchFamily="18" charset="0"/>
                <a:cs typeface="Times New Roman" panose="02020603050405020304" pitchFamily="18" charset="0"/>
              </a:rPr>
              <a:t>, or </a:t>
            </a:r>
            <a:r>
              <a:rPr lang="en-US" sz="2400" dirty="0">
                <a:solidFill>
                  <a:srgbClr val="FF0000"/>
                </a:solidFill>
                <a:latin typeface="Times New Roman" panose="02020603050405020304" pitchFamily="18" charset="0"/>
                <a:cs typeface="Times New Roman" panose="02020603050405020304" pitchFamily="18" charset="0"/>
              </a:rPr>
              <a:t>software that simulates thinking in a very narrow application</a:t>
            </a:r>
            <a:r>
              <a:rPr lang="en-US" sz="2400" dirty="0">
                <a:latin typeface="Times New Roman" panose="02020603050405020304" pitchFamily="18" charset="0"/>
                <a:cs typeface="Times New Roman" panose="02020603050405020304" pitchFamily="18" charset="0"/>
              </a:rPr>
              <a:t>, such as recognizing objects, or picking good stocks to buy. </a:t>
            </a:r>
            <a:endParaRPr lang="en-IN"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031895"/>
      </p:ext>
    </p:extLst>
  </p:cSld>
  <p:clrMapOvr>
    <a:masterClrMapping/>
  </p:clrMapOvr>
  <p:transition advTm="31044"/>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17</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58024" y="1165224"/>
            <a:ext cx="10380800" cy="5191125"/>
          </a:xfrm>
        </p:spPr>
        <p:txBody>
          <a:bodyPr>
            <a:noAutofit/>
          </a:bodyPr>
          <a:lstStyle/>
          <a:p>
            <a:pPr marL="0" indent="0" algn="just">
              <a:lnSpc>
                <a:spcPct val="200000"/>
              </a:lnSpc>
              <a:buNone/>
            </a:pPr>
            <a:r>
              <a:rPr lang="en-US" sz="2400" b="1" dirty="0" smtClean="0">
                <a:latin typeface="Times New Roman" panose="02020603050405020304" pitchFamily="18" charset="0"/>
                <a:cs typeface="Times New Roman" panose="02020603050405020304" pitchFamily="18" charset="0"/>
              </a:rPr>
              <a:t>What </a:t>
            </a:r>
            <a:r>
              <a:rPr lang="en-US" sz="2400" b="1" dirty="0">
                <a:latin typeface="Times New Roman" panose="02020603050405020304" pitchFamily="18" charset="0"/>
                <a:cs typeface="Times New Roman" panose="02020603050405020304" pitchFamily="18" charset="0"/>
              </a:rPr>
              <a:t>is a robot? </a:t>
            </a:r>
            <a:endParaRPr lang="en-US" sz="2400" b="1" dirty="0" smtClean="0">
              <a:latin typeface="Times New Roman" panose="02020603050405020304" pitchFamily="18" charset="0"/>
              <a:cs typeface="Times New Roman" panose="02020603050405020304" pitchFamily="18" charset="0"/>
            </a:endParaRPr>
          </a:p>
          <a:p>
            <a:pPr algn="just">
              <a:lnSpc>
                <a:spcPct val="200000"/>
              </a:lnSpc>
            </a:pPr>
            <a:r>
              <a:rPr lang="en-US" sz="2400" dirty="0" smtClean="0">
                <a:latin typeface="Times New Roman" panose="02020603050405020304" pitchFamily="18" charset="0"/>
                <a:cs typeface="Times New Roman" panose="02020603050405020304" pitchFamily="18" charset="0"/>
              </a:rPr>
              <a:t>A robot </a:t>
            </a:r>
            <a:r>
              <a:rPr lang="en-US" sz="2400" dirty="0">
                <a:latin typeface="Times New Roman" panose="02020603050405020304" pitchFamily="18" charset="0"/>
                <a:cs typeface="Times New Roman" panose="02020603050405020304" pitchFamily="18" charset="0"/>
              </a:rPr>
              <a:t>is a </a:t>
            </a:r>
            <a:r>
              <a:rPr lang="en-US" sz="2400" dirty="0">
                <a:solidFill>
                  <a:srgbClr val="FF0000"/>
                </a:solidFill>
                <a:latin typeface="Times New Roman" panose="02020603050405020304" pitchFamily="18" charset="0"/>
                <a:cs typeface="Times New Roman" panose="02020603050405020304" pitchFamily="18" charset="0"/>
              </a:rPr>
              <a:t>machine that is capable of sensing and reacting to its environment</a:t>
            </a:r>
            <a:r>
              <a:rPr lang="en-US" sz="2400" dirty="0">
                <a:latin typeface="Times New Roman" panose="02020603050405020304" pitchFamily="18" charset="0"/>
                <a:cs typeface="Times New Roman" panose="02020603050405020304" pitchFamily="18" charset="0"/>
              </a:rPr>
              <a:t>, and that has some </a:t>
            </a:r>
            <a:r>
              <a:rPr lang="en-US" sz="2400" dirty="0">
                <a:solidFill>
                  <a:srgbClr val="FF0000"/>
                </a:solidFill>
                <a:latin typeface="Times New Roman" panose="02020603050405020304" pitchFamily="18" charset="0"/>
                <a:cs typeface="Times New Roman" panose="02020603050405020304" pitchFamily="18" charset="0"/>
              </a:rPr>
              <a:t>human or animal-like function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200000"/>
              </a:lnSpc>
            </a:pPr>
            <a:r>
              <a:rPr lang="en-US" sz="2400" dirty="0" smtClean="0">
                <a:latin typeface="Times New Roman" panose="02020603050405020304" pitchFamily="18" charset="0"/>
                <a:cs typeface="Times New Roman" panose="02020603050405020304" pitchFamily="18" charset="0"/>
              </a:rPr>
              <a:t>Generally </a:t>
            </a:r>
            <a:r>
              <a:rPr lang="en-US" sz="2400" dirty="0">
                <a:latin typeface="Times New Roman" panose="02020603050405020304" pitchFamily="18" charset="0"/>
                <a:cs typeface="Times New Roman" panose="02020603050405020304" pitchFamily="18" charset="0"/>
              </a:rPr>
              <a:t>think of a </a:t>
            </a:r>
            <a:r>
              <a:rPr lang="en-US" sz="2400" dirty="0" smtClean="0">
                <a:latin typeface="Times New Roman" panose="02020603050405020304" pitchFamily="18" charset="0"/>
                <a:cs typeface="Times New Roman" panose="02020603050405020304" pitchFamily="18" charset="0"/>
              </a:rPr>
              <a:t>robot </a:t>
            </a:r>
            <a:r>
              <a:rPr lang="en-US" sz="2400" dirty="0">
                <a:latin typeface="Times New Roman" panose="02020603050405020304" pitchFamily="18" charset="0"/>
                <a:cs typeface="Times New Roman" panose="02020603050405020304" pitchFamily="18" charset="0"/>
              </a:rPr>
              <a:t>as </a:t>
            </a:r>
            <a:r>
              <a:rPr lang="en-US" sz="2400" dirty="0" smtClean="0">
                <a:latin typeface="Times New Roman" panose="02020603050405020304" pitchFamily="18" charset="0"/>
                <a:cs typeface="Times New Roman" panose="02020603050405020304" pitchFamily="18" charset="0"/>
              </a:rPr>
              <a:t>some </a:t>
            </a:r>
            <a:r>
              <a:rPr lang="en-US" sz="2400" dirty="0" smtClean="0">
                <a:solidFill>
                  <a:srgbClr val="FF0000"/>
                </a:solidFill>
                <a:latin typeface="Times New Roman" panose="02020603050405020304" pitchFamily="18" charset="0"/>
                <a:cs typeface="Times New Roman" panose="02020603050405020304" pitchFamily="18" charset="0"/>
              </a:rPr>
              <a:t>sort of automated, self-directing mobile machine that can interact with the environment</a:t>
            </a:r>
            <a:endParaRPr lang="en-IN"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0697104"/>
      </p:ext>
    </p:extLst>
  </p:cSld>
  <p:clrMapOvr>
    <a:masterClrMapping/>
  </p:clrMapOvr>
  <p:transition advTm="31044"/>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18</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42352" y="1994062"/>
            <a:ext cx="10311448" cy="2272230"/>
          </a:xfrm>
        </p:spPr>
        <p:txBody>
          <a:bodyPr>
            <a:noAutofit/>
          </a:bodyPr>
          <a:lstStyle/>
          <a:p>
            <a:pPr marL="0" indent="0" algn="just">
              <a:lnSpc>
                <a:spcPct val="200000"/>
              </a:lnSpc>
              <a:buNone/>
            </a:pPr>
            <a:r>
              <a:rPr lang="en-US" sz="2400" b="1" dirty="0">
                <a:latin typeface="Times New Roman" panose="02020603050405020304" pitchFamily="18" charset="0"/>
                <a:cs typeface="Times New Roman" panose="02020603050405020304" pitchFamily="18" charset="0"/>
              </a:rPr>
              <a:t>The example problem – clean up this room</a:t>
            </a:r>
            <a:r>
              <a:rPr lang="en-US" sz="2400" b="1" dirty="0" smtClean="0">
                <a:latin typeface="Times New Roman" panose="02020603050405020304" pitchFamily="18" charset="0"/>
                <a:cs typeface="Times New Roman" panose="02020603050405020304" pitchFamily="18" charset="0"/>
              </a:rPr>
              <a:t>!</a:t>
            </a:r>
          </a:p>
          <a:p>
            <a:pPr marL="0" indent="0" algn="just">
              <a:lnSpc>
                <a:spcPct val="200000"/>
              </a:lnSpc>
              <a:buNone/>
            </a:pPr>
            <a:r>
              <a:rPr lang="en-US" sz="2400" b="1" dirty="0" smtClean="0">
                <a:latin typeface="Times New Roman" panose="02020603050405020304" pitchFamily="18" charset="0"/>
                <a:cs typeface="Times New Roman" panose="02020603050405020304" pitchFamily="18" charset="0"/>
              </a:rPr>
              <a:t>Where </a:t>
            </a:r>
            <a:r>
              <a:rPr lang="en-US" sz="2400" b="1" dirty="0">
                <a:latin typeface="Times New Roman" panose="02020603050405020304" pitchFamily="18" charset="0"/>
                <a:cs typeface="Times New Roman" panose="02020603050405020304" pitchFamily="18" charset="0"/>
              </a:rPr>
              <a:t>does the robot work? </a:t>
            </a:r>
            <a:endParaRPr lang="en-US" sz="2400" b="1" dirty="0" smtClean="0">
              <a:latin typeface="Times New Roman" panose="02020603050405020304" pitchFamily="18" charset="0"/>
              <a:cs typeface="Times New Roman" panose="02020603050405020304" pitchFamily="18" charset="0"/>
            </a:endParaRPr>
          </a:p>
          <a:p>
            <a:pPr algn="just">
              <a:lnSpc>
                <a:spcPct val="200000"/>
              </a:lnSpc>
            </a:pPr>
            <a:r>
              <a:rPr lang="en-US" sz="2400" dirty="0" smtClean="0">
                <a:latin typeface="Times New Roman" panose="02020603050405020304" pitchFamily="18" charset="0"/>
                <a:cs typeface="Times New Roman" panose="02020603050405020304" pitchFamily="18" charset="0"/>
              </a:rPr>
              <a:t>Divide </a:t>
            </a:r>
            <a:r>
              <a:rPr lang="en-US" sz="2400" dirty="0">
                <a:latin typeface="Times New Roman" panose="02020603050405020304" pitchFamily="18" charset="0"/>
                <a:cs typeface="Times New Roman" panose="02020603050405020304" pitchFamily="18" charset="0"/>
              </a:rPr>
              <a:t>environments into </a:t>
            </a:r>
            <a:r>
              <a:rPr lang="en-US" sz="2400" b="1" dirty="0">
                <a:latin typeface="Times New Roman" panose="02020603050405020304" pitchFamily="18" charset="0"/>
                <a:cs typeface="Times New Roman" panose="02020603050405020304" pitchFamily="18" charset="0"/>
              </a:rPr>
              <a:t>two categories: structured and unstructured. </a:t>
            </a:r>
            <a:endParaRPr lang="en-US" sz="2400" b="1" dirty="0" smtClean="0">
              <a:latin typeface="Times New Roman" panose="02020603050405020304" pitchFamily="18" charset="0"/>
              <a:cs typeface="Times New Roman" panose="02020603050405020304" pitchFamily="18" charset="0"/>
            </a:endParaRPr>
          </a:p>
          <a:p>
            <a:pPr algn="just">
              <a:lnSpc>
                <a:spcPct val="200000"/>
              </a:lnSpc>
            </a:pPr>
            <a:endParaRPr lang="en-US"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37411"/>
      </p:ext>
    </p:extLst>
  </p:cSld>
  <p:clrMapOvr>
    <a:masterClrMapping/>
  </p:clrMapOvr>
  <p:transition advTm="31044"/>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19</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pic>
        <p:nvPicPr>
          <p:cNvPr id="1026" name="Picture 2" descr="Data types and applications: Structured vs unstructured da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5126" y="1179840"/>
            <a:ext cx="8741749" cy="517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110936"/>
      </p:ext>
    </p:extLst>
  </p:cSld>
  <p:clrMapOvr>
    <a:masterClrMapping/>
  </p:clrMapOvr>
  <p:transition advTm="31044"/>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450" y="365125"/>
            <a:ext cx="7577455" cy="796925"/>
          </a:xfrm>
        </p:spPr>
        <p:txBody>
          <a:bodyPr/>
          <a:lstStyle/>
          <a:p>
            <a:pPr algn="ctr"/>
            <a:r>
              <a:rPr lang="en-US" sz="3600" b="1">
                <a:latin typeface="Times New Roman" panose="02020603050405020304" charset="0"/>
                <a:cs typeface="Times New Roman" panose="02020603050405020304" charset="0"/>
                <a:sym typeface="+mn-ea"/>
              </a:rPr>
              <a:t>Outline</a:t>
            </a:r>
          </a:p>
        </p:txBody>
      </p:sp>
      <p:sp>
        <p:nvSpPr>
          <p:cNvPr id="3" name="Content Placeholder 2"/>
          <p:cNvSpPr>
            <a:spLocks noGrp="1"/>
          </p:cNvSpPr>
          <p:nvPr>
            <p:ph sz="half" idx="1"/>
          </p:nvPr>
        </p:nvSpPr>
        <p:spPr>
          <a:xfrm>
            <a:off x="838200" y="1269999"/>
            <a:ext cx="10396220" cy="4934585"/>
          </a:xfrm>
        </p:spPr>
        <p:txBody>
          <a:bodyPr>
            <a:noAutofit/>
          </a:bodyPr>
          <a:lstStyle/>
          <a:p>
            <a:pPr>
              <a:lnSpc>
                <a:spcPct val="150000"/>
              </a:lnSpc>
            </a:pPr>
            <a:r>
              <a:rPr lang="en-US" sz="2400" dirty="0">
                <a:latin typeface="Times New Roman" panose="02020603050405020304" pitchFamily="18" charset="0"/>
                <a:cs typeface="Times New Roman" panose="02020603050405020304" pitchFamily="18" charset="0"/>
              </a:rPr>
              <a:t>What is Artificial Intelligence (AI)?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Modern </a:t>
            </a:r>
            <a:r>
              <a:rPr lang="en-US" sz="2400" dirty="0">
                <a:latin typeface="Times New Roman" panose="02020603050405020304" pitchFamily="18" charset="0"/>
                <a:cs typeface="Times New Roman" panose="02020603050405020304" pitchFamily="18" charset="0"/>
              </a:rPr>
              <a:t>AI – nothing new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Our </a:t>
            </a:r>
            <a:r>
              <a:rPr lang="en-US" sz="2400" dirty="0">
                <a:latin typeface="Times New Roman" panose="02020603050405020304" pitchFamily="18" charset="0"/>
                <a:cs typeface="Times New Roman" panose="02020603050405020304" pitchFamily="18" charset="0"/>
              </a:rPr>
              <a:t>example </a:t>
            </a:r>
            <a:r>
              <a:rPr lang="en-US" sz="2400" dirty="0" smtClean="0">
                <a:latin typeface="Times New Roman" panose="02020603050405020304" pitchFamily="18" charset="0"/>
                <a:cs typeface="Times New Roman" panose="02020603050405020304" pitchFamily="18" charset="0"/>
              </a:rPr>
              <a:t>problem </a:t>
            </a:r>
          </a:p>
          <a:p>
            <a:pPr>
              <a:lnSpc>
                <a:spcPct val="150000"/>
              </a:lnSpc>
            </a:pPr>
            <a:r>
              <a:rPr lang="en-US" sz="2400" dirty="0" smtClean="0">
                <a:latin typeface="Times New Roman" panose="02020603050405020304" pitchFamily="18" charset="0"/>
                <a:cs typeface="Times New Roman" panose="02020603050405020304" pitchFamily="18" charset="0"/>
              </a:rPr>
              <a:t>What you will learn in this book – </a:t>
            </a:r>
            <a:r>
              <a:rPr lang="en-US" sz="2400" dirty="0">
                <a:latin typeface="Times New Roman" panose="02020603050405020304" pitchFamily="18" charset="0"/>
                <a:cs typeface="Times New Roman" panose="02020603050405020304" pitchFamily="18" charset="0"/>
              </a:rPr>
              <a:t>AI techniques </a:t>
            </a:r>
            <a:r>
              <a:rPr lang="en-US" sz="2400" dirty="0" smtClean="0">
                <a:latin typeface="Times New Roman" panose="02020603050405020304" pitchFamily="18" charset="0"/>
                <a:cs typeface="Times New Roman" panose="02020603050405020304" pitchFamily="18" charset="0"/>
              </a:rPr>
              <a:t>covered</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Introduction to </a:t>
            </a:r>
            <a:r>
              <a:rPr lang="en-US" sz="2400" dirty="0" err="1">
                <a:latin typeface="Times New Roman" panose="02020603050405020304" pitchFamily="18" charset="0"/>
                <a:cs typeface="Times New Roman" panose="02020603050405020304" pitchFamily="18" charset="0"/>
              </a:rPr>
              <a:t>TinMan</a:t>
            </a:r>
            <a:r>
              <a:rPr lang="en-US" sz="2400" dirty="0">
                <a:latin typeface="Times New Roman" panose="02020603050405020304" pitchFamily="18" charset="0"/>
                <a:cs typeface="Times New Roman" panose="02020603050405020304" pitchFamily="18" charset="0"/>
              </a:rPr>
              <a:t>, our robot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Keeping </a:t>
            </a:r>
            <a:r>
              <a:rPr lang="en-US" sz="2400" dirty="0">
                <a:latin typeface="Times New Roman" panose="02020603050405020304" pitchFamily="18" charset="0"/>
                <a:cs typeface="Times New Roman" panose="02020603050405020304" pitchFamily="18" charset="0"/>
              </a:rPr>
              <a:t>control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soft real-time control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OODA loop – basis for decision making </a:t>
            </a:r>
          </a:p>
        </p:txBody>
      </p:sp>
      <p:pic>
        <p:nvPicPr>
          <p:cNvPr id="4" name="Content Placeholder 3"/>
          <p:cNvPicPr>
            <a:picLocks noGrp="1" noChangeAspect="1"/>
          </p:cNvPicPr>
          <p:nvPr>
            <p:ph sz="half" idx="2"/>
          </p:nvPr>
        </p:nvPicPr>
        <p:blipFill>
          <a:blip r:embed="rId2"/>
          <a:stretch>
            <a:fillRect/>
          </a:stretch>
        </p:blipFill>
        <p:spPr>
          <a:xfrm>
            <a:off x="424180" y="251460"/>
            <a:ext cx="1236345" cy="1170305"/>
          </a:xfrm>
          <a:prstGeom prst="rect">
            <a:avLst/>
          </a:prstGeom>
        </p:spPr>
      </p:pic>
      <p:pic>
        <p:nvPicPr>
          <p:cNvPr id="7" name="Google Shape;169;p1"/>
          <p:cNvPicPr preferRelativeResize="0"/>
          <p:nvPr/>
        </p:nvPicPr>
        <p:blipFill rotWithShape="1">
          <a:blip r:embed="rId3"/>
          <a:srcRect/>
          <a:stretch>
            <a:fillRect/>
          </a:stretch>
        </p:blipFill>
        <p:spPr>
          <a:xfrm>
            <a:off x="11001375" y="427990"/>
            <a:ext cx="977900" cy="842010"/>
          </a:xfrm>
          <a:prstGeom prst="rect">
            <a:avLst/>
          </a:prstGeom>
          <a:noFill/>
          <a:ln>
            <a:noFill/>
          </a:ln>
        </p:spPr>
      </p:pic>
      <p:sp>
        <p:nvSpPr>
          <p:cNvPr id="5" name="Date Placeholder 4"/>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2</a:t>
            </a:fld>
            <a:r>
              <a:rPr lang="en-US" smtClean="0"/>
              <a:t>/13</a:t>
            </a:r>
            <a:endParaRPr lang="en-US"/>
          </a:p>
        </p:txBody>
      </p:sp>
      <p:sp>
        <p:nvSpPr>
          <p:cNvPr id="8" name="Footer Placeholder 7"/>
          <p:cNvSpPr>
            <a:spLocks noGrp="1"/>
          </p:cNvSpPr>
          <p:nvPr>
            <p:ph type="ftr" sz="quarter" idx="11"/>
          </p:nvPr>
        </p:nvSpPr>
        <p:spPr>
          <a:xfrm>
            <a:off x="2316480" y="6356350"/>
            <a:ext cx="7951470"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a:t>
            </a:r>
            <a:r>
              <a:rPr lang="en-IN" dirty="0" smtClean="0">
                <a:solidFill>
                  <a:schemeClr val="tx2"/>
                </a:solidFill>
                <a:sym typeface="Cambria" panose="02040503050406030204"/>
              </a:rPr>
              <a:t>System</a:t>
            </a:r>
            <a:r>
              <a:rPr lang="en-US" dirty="0" smtClean="0">
                <a:solidFill>
                  <a:schemeClr val="tx2"/>
                </a:solidFill>
              </a:rPr>
              <a:t>/UNIT-1</a:t>
            </a:r>
            <a:r>
              <a:rPr lang="en-US" dirty="0">
                <a:solidFill>
                  <a:schemeClr val="tx2"/>
                </a:solidFill>
              </a:rPr>
              <a:t>/ </a:t>
            </a:r>
            <a:r>
              <a:rPr lang="en-US" dirty="0" smtClean="0">
                <a:solidFill>
                  <a:schemeClr val="tx2"/>
                </a:solidFill>
              </a:rPr>
              <a:t>R.LAVANYA</a:t>
            </a:r>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20</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08538" y="1488556"/>
            <a:ext cx="10311448" cy="4254517"/>
          </a:xfrm>
        </p:spPr>
        <p:txBody>
          <a:bodyPr>
            <a:noAutofit/>
          </a:bodyPr>
          <a:lstStyle/>
          <a:p>
            <a:pPr marL="0" indent="0" algn="just">
              <a:lnSpc>
                <a:spcPct val="200000"/>
              </a:lnSpc>
              <a:buNone/>
            </a:pPr>
            <a:r>
              <a:rPr lang="en-US" sz="2400" dirty="0" smtClean="0">
                <a:latin typeface="Times New Roman" panose="02020603050405020304" pitchFamily="18" charset="0"/>
                <a:cs typeface="Times New Roman" panose="02020603050405020304" pitchFamily="18" charset="0"/>
              </a:rPr>
              <a:t>The problem is to have the robot drive around the room, and pick up toys.</a:t>
            </a:r>
          </a:p>
          <a:p>
            <a:pPr algn="just">
              <a:lnSpc>
                <a:spcPct val="200000"/>
              </a:lnSpc>
            </a:pPr>
            <a:r>
              <a:rPr lang="en-US" sz="2400" dirty="0" smtClean="0">
                <a:latin typeface="Times New Roman" panose="02020603050405020304" pitchFamily="18" charset="0"/>
                <a:cs typeface="Times New Roman" panose="02020603050405020304" pitchFamily="18" charset="0"/>
              </a:rPr>
              <a:t> Let's break this task down into a </a:t>
            </a:r>
            <a:r>
              <a:rPr lang="en-US" sz="2400" b="1" dirty="0" smtClean="0">
                <a:latin typeface="Times New Roman" panose="02020603050405020304" pitchFamily="18" charset="0"/>
                <a:cs typeface="Times New Roman" panose="02020603050405020304" pitchFamily="18" charset="0"/>
              </a:rPr>
              <a:t>series of steps</a:t>
            </a:r>
            <a:r>
              <a:rPr lang="en-US" sz="2400" dirty="0" smtClean="0">
                <a:latin typeface="Times New Roman" panose="02020603050405020304" pitchFamily="18" charset="0"/>
                <a:cs typeface="Times New Roman" panose="02020603050405020304" pitchFamily="18" charset="0"/>
              </a:rPr>
              <a:t>: </a:t>
            </a:r>
          </a:p>
          <a:p>
            <a:pPr marL="457200" indent="-457200" algn="just">
              <a:lnSpc>
                <a:spcPct val="200000"/>
              </a:lnSpc>
              <a:buAutoNum type="arabicPeriod"/>
            </a:pPr>
            <a:r>
              <a:rPr lang="en-US" sz="2400" dirty="0" smtClean="0">
                <a:latin typeface="Times New Roman" panose="02020603050405020304" pitchFamily="18" charset="0"/>
                <a:cs typeface="Times New Roman" panose="02020603050405020304" pitchFamily="18" charset="0"/>
              </a:rPr>
              <a:t>We want the user to </a:t>
            </a:r>
            <a:r>
              <a:rPr lang="en-US" sz="2400" dirty="0" smtClean="0">
                <a:solidFill>
                  <a:srgbClr val="FF0000"/>
                </a:solidFill>
                <a:latin typeface="Times New Roman" panose="02020603050405020304" pitchFamily="18" charset="0"/>
                <a:cs typeface="Times New Roman" panose="02020603050405020304" pitchFamily="18" charset="0"/>
              </a:rPr>
              <a:t>interact</a:t>
            </a:r>
            <a:r>
              <a:rPr lang="en-US" sz="2400" dirty="0" smtClean="0">
                <a:latin typeface="Times New Roman" panose="02020603050405020304" pitchFamily="18" charset="0"/>
                <a:cs typeface="Times New Roman" panose="02020603050405020304" pitchFamily="18" charset="0"/>
              </a:rPr>
              <a:t> with the robot </a:t>
            </a:r>
            <a:r>
              <a:rPr lang="en-US" sz="2400" dirty="0" smtClean="0">
                <a:solidFill>
                  <a:srgbClr val="FF0000"/>
                </a:solidFill>
                <a:latin typeface="Times New Roman" panose="02020603050405020304" pitchFamily="18" charset="0"/>
                <a:cs typeface="Times New Roman" panose="02020603050405020304" pitchFamily="18" charset="0"/>
              </a:rPr>
              <a:t>by talking to it</a:t>
            </a:r>
            <a:r>
              <a:rPr lang="en-US" sz="2400" dirty="0" smtClean="0">
                <a:latin typeface="Times New Roman" panose="02020603050405020304" pitchFamily="18" charset="0"/>
                <a:cs typeface="Times New Roman" panose="02020603050405020304" pitchFamily="18" charset="0"/>
              </a:rPr>
              <a:t>. We want the robot to understand what we want it to do, which is to say, what our intent is for the commands we are giving it.</a:t>
            </a:r>
            <a:endParaRPr lang="en-US"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077687"/>
      </p:ext>
    </p:extLst>
  </p:cSld>
  <p:clrMapOvr>
    <a:masterClrMapping/>
  </p:clrMapOvr>
  <mc:AlternateContent xmlns:mc="http://schemas.openxmlformats.org/markup-compatibility/2006" xmlns:p14="http://schemas.microsoft.com/office/powerpoint/2010/main">
    <mc:Choice Requires="p14">
      <p:transition advTm="31044"/>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21</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08538" y="1488556"/>
            <a:ext cx="10311448" cy="4867793"/>
          </a:xfrm>
        </p:spPr>
        <p:txBody>
          <a:bodyPr>
            <a:noAutofit/>
          </a:bodyPr>
          <a:lstStyle/>
          <a:p>
            <a:pPr marL="0" indent="0" algn="just">
              <a:lnSpc>
                <a:spcPct val="200000"/>
              </a:lnSpc>
              <a:buNone/>
            </a:pPr>
            <a:r>
              <a:rPr lang="en-US" sz="2400" dirty="0" smtClean="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Once commanded to start, the robot will have to </a:t>
            </a:r>
            <a:r>
              <a:rPr lang="en-US" sz="2400" dirty="0">
                <a:solidFill>
                  <a:srgbClr val="FF0000"/>
                </a:solidFill>
                <a:latin typeface="Times New Roman" panose="02020603050405020304" pitchFamily="18" charset="0"/>
                <a:cs typeface="Times New Roman" panose="02020603050405020304" pitchFamily="18" charset="0"/>
              </a:rPr>
              <a:t>identify an object </a:t>
            </a:r>
            <a:r>
              <a:rPr lang="en-US" sz="2400" dirty="0">
                <a:latin typeface="Times New Roman" panose="02020603050405020304" pitchFamily="18" charset="0"/>
                <a:cs typeface="Times New Roman" panose="02020603050405020304" pitchFamily="18" charset="0"/>
              </a:rPr>
              <a:t>as being a toy, and not a wall, a piece of furniture, or a door</a:t>
            </a:r>
            <a:endParaRPr lang="en-US" sz="2400" dirty="0" smtClean="0">
              <a:latin typeface="Times New Roman" panose="02020603050405020304" pitchFamily="18" charset="0"/>
              <a:cs typeface="Times New Roman" panose="02020603050405020304" pitchFamily="18" charset="0"/>
            </a:endParaRPr>
          </a:p>
          <a:p>
            <a:pPr marL="0" indent="0" algn="just">
              <a:lnSpc>
                <a:spcPct val="200000"/>
              </a:lnSpc>
              <a:buNone/>
            </a:pPr>
            <a:r>
              <a:rPr lang="en-US" sz="2400" dirty="0" smtClean="0">
                <a:latin typeface="Times New Roman" panose="02020603050405020304" pitchFamily="18" charset="0"/>
                <a:cs typeface="Times New Roman" panose="02020603050405020304" pitchFamily="18" charset="0"/>
              </a:rPr>
              <a:t>3. The </a:t>
            </a:r>
            <a:r>
              <a:rPr lang="en-US" sz="2400" dirty="0">
                <a:latin typeface="Times New Roman" panose="02020603050405020304" pitchFamily="18" charset="0"/>
                <a:cs typeface="Times New Roman" panose="02020603050405020304" pitchFamily="18" charset="0"/>
              </a:rPr>
              <a:t>robot must </a:t>
            </a:r>
            <a:r>
              <a:rPr lang="en-US" sz="2400" dirty="0">
                <a:solidFill>
                  <a:srgbClr val="FF0000"/>
                </a:solidFill>
                <a:latin typeface="Times New Roman" panose="02020603050405020304" pitchFamily="18" charset="0"/>
                <a:cs typeface="Times New Roman" panose="02020603050405020304" pitchFamily="18" charset="0"/>
              </a:rPr>
              <a:t>avoid hazards</a:t>
            </a:r>
            <a:r>
              <a:rPr lang="en-US" sz="2400" dirty="0">
                <a:latin typeface="Times New Roman" panose="02020603050405020304" pitchFamily="18" charset="0"/>
                <a:cs typeface="Times New Roman" panose="02020603050405020304" pitchFamily="18" charset="0"/>
              </a:rPr>
              <a:t>, the most important being the stairs going down to the first floor. Robots have a particular problem with negative obstacles (drop-offs, curbs, cliffs, stairs, and so on), and that is exactly what we have here.</a:t>
            </a:r>
          </a:p>
          <a:p>
            <a:pPr marL="0" indent="0" algn="just">
              <a:lnSpc>
                <a:spcPct val="200000"/>
              </a:lnSpc>
              <a:buNone/>
            </a:pPr>
            <a:endParaRPr lang="en-US"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9314973"/>
      </p:ext>
    </p:extLst>
  </p:cSld>
  <p:clrMapOvr>
    <a:masterClrMapping/>
  </p:clrMapOvr>
  <mc:AlternateContent xmlns:mc="http://schemas.openxmlformats.org/markup-compatibility/2006" xmlns:p14="http://schemas.microsoft.com/office/powerpoint/2010/main">
    <mc:Choice Requires="p14">
      <p:transition advTm="31044"/>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22</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08538" y="1488556"/>
            <a:ext cx="10311448" cy="4174307"/>
          </a:xfrm>
        </p:spPr>
        <p:txBody>
          <a:bodyPr>
            <a:noAutofit/>
          </a:bodyPr>
          <a:lstStyle/>
          <a:p>
            <a:pPr marL="0" indent="0" algn="just">
              <a:lnSpc>
                <a:spcPct val="200000"/>
              </a:lnSpc>
              <a:buNone/>
            </a:pPr>
            <a:r>
              <a:rPr lang="en-US" sz="2100" dirty="0" smtClean="0">
                <a:latin typeface="Times New Roman" panose="02020603050405020304" pitchFamily="18" charset="0"/>
                <a:cs typeface="Times New Roman" panose="02020603050405020304" pitchFamily="18" charset="0"/>
              </a:rPr>
              <a:t>4. Once the robot finds a toy, it has to determine how to </a:t>
            </a:r>
            <a:r>
              <a:rPr lang="en-US" sz="2100" dirty="0" smtClean="0">
                <a:solidFill>
                  <a:srgbClr val="FF0000"/>
                </a:solidFill>
                <a:latin typeface="Times New Roman" panose="02020603050405020304" pitchFamily="18" charset="0"/>
                <a:cs typeface="Times New Roman" panose="02020603050405020304" pitchFamily="18" charset="0"/>
              </a:rPr>
              <a:t>pick the toy up </a:t>
            </a:r>
            <a:r>
              <a:rPr lang="en-US" sz="2100" dirty="0" smtClean="0">
                <a:latin typeface="Times New Roman" panose="02020603050405020304" pitchFamily="18" charset="0"/>
                <a:cs typeface="Times New Roman" panose="02020603050405020304" pitchFamily="18" charset="0"/>
              </a:rPr>
              <a:t>with its robot arm. Can it grasp the object directly, or must it scoop the item up, or push it along? We expect that the robot will try different ways to pick up toys and may need several trial and error attempts.</a:t>
            </a:r>
          </a:p>
          <a:p>
            <a:pPr marL="0" indent="0" algn="just">
              <a:lnSpc>
                <a:spcPct val="200000"/>
              </a:lnSpc>
              <a:buNone/>
            </a:pPr>
            <a:r>
              <a:rPr lang="en-US" sz="2100" dirty="0" smtClean="0">
                <a:latin typeface="Times New Roman" panose="02020603050405020304" pitchFamily="18" charset="0"/>
                <a:cs typeface="Times New Roman" panose="02020603050405020304" pitchFamily="18" charset="0"/>
              </a:rPr>
              <a:t>5. Once the toy is acquired by the robot arm, the robot needs to </a:t>
            </a:r>
            <a:r>
              <a:rPr lang="en-US" sz="2100" dirty="0" smtClean="0">
                <a:solidFill>
                  <a:srgbClr val="FF0000"/>
                </a:solidFill>
                <a:latin typeface="Times New Roman" panose="02020603050405020304" pitchFamily="18" charset="0"/>
                <a:cs typeface="Times New Roman" panose="02020603050405020304" pitchFamily="18" charset="0"/>
              </a:rPr>
              <a:t>carry the toy </a:t>
            </a:r>
            <a:r>
              <a:rPr lang="en-US" sz="2100" dirty="0" smtClean="0">
                <a:latin typeface="Times New Roman" panose="02020603050405020304" pitchFamily="18" charset="0"/>
                <a:cs typeface="Times New Roman" panose="02020603050405020304" pitchFamily="18" charset="0"/>
              </a:rPr>
              <a:t>to a toy box. The robot must recognize the toy box in the room, remember where it is for repeat trips, and then position itself to place the toy in the box. Again, more than one attempt may be required. </a:t>
            </a:r>
            <a:endParaRPr lang="en-US" sz="21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369029"/>
      </p:ext>
    </p:extLst>
  </p:cSld>
  <p:clrMapOvr>
    <a:masterClrMapping/>
  </p:clrMapOvr>
  <mc:AlternateContent xmlns:mc="http://schemas.openxmlformats.org/markup-compatibility/2006" xmlns:p14="http://schemas.microsoft.com/office/powerpoint/2010/main">
    <mc:Choice Requires="p14">
      <p:transition advTm="31044"/>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23</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65212" y="1139307"/>
            <a:ext cx="10311448" cy="5124333"/>
          </a:xfrm>
        </p:spPr>
        <p:txBody>
          <a:bodyPr>
            <a:noAutofit/>
          </a:bodyPr>
          <a:lstStyle/>
          <a:p>
            <a:pPr marL="0" indent="0" algn="just">
              <a:lnSpc>
                <a:spcPct val="200000"/>
              </a:lnSpc>
              <a:buNone/>
            </a:pPr>
            <a:r>
              <a:rPr lang="en-US" sz="2400" dirty="0" smtClean="0">
                <a:latin typeface="Times New Roman" panose="02020603050405020304" pitchFamily="18" charset="0"/>
                <a:cs typeface="Times New Roman" panose="02020603050405020304" pitchFamily="18" charset="0"/>
              </a:rPr>
              <a:t>6. After the toy is dropped off, the robot returns to </a:t>
            </a:r>
            <a:r>
              <a:rPr lang="en-US" sz="2400" dirty="0" smtClean="0">
                <a:solidFill>
                  <a:srgbClr val="FF0000"/>
                </a:solidFill>
                <a:latin typeface="Times New Roman" panose="02020603050405020304" pitchFamily="18" charset="0"/>
                <a:cs typeface="Times New Roman" panose="02020603050405020304" pitchFamily="18" charset="0"/>
              </a:rPr>
              <a:t>patrolling the room looking</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for more toys.</a:t>
            </a:r>
            <a:r>
              <a:rPr lang="en-US" sz="2400" dirty="0" smtClean="0">
                <a:latin typeface="Times New Roman" panose="02020603050405020304" pitchFamily="18" charset="0"/>
                <a:cs typeface="Times New Roman" panose="02020603050405020304" pitchFamily="18" charset="0"/>
              </a:rPr>
              <a:t> At some point, hopefully, all of the toys are retrieved. It may have to ask us, the human, if the room is acceptable, or if it needs to continue cleaning. </a:t>
            </a:r>
          </a:p>
          <a:p>
            <a:pPr algn="just">
              <a:lnSpc>
                <a:spcPct val="200000"/>
              </a:lnSpc>
            </a:pPr>
            <a:r>
              <a:rPr lang="en-US" sz="2400" dirty="0">
                <a:latin typeface="Times New Roman" panose="02020603050405020304" pitchFamily="18" charset="0"/>
                <a:cs typeface="Times New Roman" panose="02020603050405020304" pitchFamily="18" charset="0"/>
              </a:rPr>
              <a:t>What will we be learning from this problem? We will be using this backdrop to examine a variety of AI techniques and tools. </a:t>
            </a:r>
          </a:p>
          <a:p>
            <a:pPr algn="just">
              <a:lnSpc>
                <a:spcPct val="200000"/>
              </a:lnSpc>
            </a:pPr>
            <a:r>
              <a:rPr lang="en-US" sz="2400" dirty="0">
                <a:latin typeface="Times New Roman" panose="02020603050405020304" pitchFamily="18" charset="0"/>
                <a:cs typeface="Times New Roman" panose="02020603050405020304" pitchFamily="18" charset="0"/>
              </a:rPr>
              <a:t>The purpose of the manuscript is to teach you how to develop AI solutions with robots. </a:t>
            </a:r>
          </a:p>
          <a:p>
            <a:pPr marL="0" indent="0" algn="just">
              <a:lnSpc>
                <a:spcPct val="200000"/>
              </a:lnSpc>
              <a:buNone/>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5250371"/>
      </p:ext>
    </p:extLst>
  </p:cSld>
  <p:clrMapOvr>
    <a:masterClrMapping/>
  </p:clrMapOvr>
  <mc:AlternateContent xmlns:mc="http://schemas.openxmlformats.org/markup-compatibility/2006" xmlns:p14="http://schemas.microsoft.com/office/powerpoint/2010/main">
    <mc:Choice Requires="p14">
      <p:transition advTm="31044"/>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24</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08538" y="1488556"/>
            <a:ext cx="10311448" cy="4867793"/>
          </a:xfrm>
        </p:spPr>
        <p:txBody>
          <a:bodyPr>
            <a:noAutofit/>
          </a:bodyPr>
          <a:lstStyle/>
          <a:p>
            <a:pPr algn="just">
              <a:lnSpc>
                <a:spcPct val="200000"/>
              </a:lnSpc>
            </a:pPr>
            <a:r>
              <a:rPr lang="en-US" sz="2100" dirty="0" smtClean="0">
                <a:latin typeface="Times New Roman" panose="02020603050405020304" pitchFamily="18" charset="0"/>
                <a:cs typeface="Times New Roman" panose="02020603050405020304" pitchFamily="18" charset="0"/>
              </a:rPr>
              <a:t>It </a:t>
            </a:r>
            <a:r>
              <a:rPr lang="en-US" sz="2100" dirty="0">
                <a:latin typeface="Times New Roman" panose="02020603050405020304" pitchFamily="18" charset="0"/>
                <a:cs typeface="Times New Roman" panose="02020603050405020304" pitchFamily="18" charset="0"/>
              </a:rPr>
              <a:t>is the process and the approach that is the critical information here, </a:t>
            </a:r>
            <a:r>
              <a:rPr lang="en-US" sz="2100" dirty="0">
                <a:solidFill>
                  <a:srgbClr val="FF0000"/>
                </a:solidFill>
                <a:latin typeface="Times New Roman" panose="02020603050405020304" pitchFamily="18" charset="0"/>
                <a:cs typeface="Times New Roman" panose="02020603050405020304" pitchFamily="18" charset="0"/>
              </a:rPr>
              <a:t>not the problem and not the robot </a:t>
            </a:r>
            <a:r>
              <a:rPr lang="en-US" sz="2100" dirty="0">
                <a:latin typeface="Times New Roman" panose="02020603050405020304" pitchFamily="18" charset="0"/>
                <a:cs typeface="Times New Roman" panose="02020603050405020304" pitchFamily="18" charset="0"/>
              </a:rPr>
              <a:t>I developed so that we have something to take pictures of for the book. </a:t>
            </a:r>
            <a:endParaRPr lang="en-US" sz="2100" dirty="0" smtClean="0">
              <a:latin typeface="Times New Roman" panose="02020603050405020304" pitchFamily="18" charset="0"/>
              <a:cs typeface="Times New Roman" panose="02020603050405020304" pitchFamily="18" charset="0"/>
            </a:endParaRPr>
          </a:p>
          <a:p>
            <a:pPr algn="just">
              <a:lnSpc>
                <a:spcPct val="200000"/>
              </a:lnSpc>
            </a:pPr>
            <a:r>
              <a:rPr lang="en-US" sz="2100" dirty="0" smtClean="0">
                <a:latin typeface="Times New Roman" panose="02020603050405020304" pitchFamily="18" charset="0"/>
                <a:cs typeface="Times New Roman" panose="02020603050405020304" pitchFamily="18" charset="0"/>
              </a:rPr>
              <a:t>We </a:t>
            </a:r>
            <a:r>
              <a:rPr lang="en-US" sz="2100" dirty="0">
                <a:latin typeface="Times New Roman" panose="02020603050405020304" pitchFamily="18" charset="0"/>
                <a:cs typeface="Times New Roman" panose="02020603050405020304" pitchFamily="18" charset="0"/>
              </a:rPr>
              <a:t>will be demonstrating techniques for making a </a:t>
            </a:r>
            <a:r>
              <a:rPr lang="en-US" sz="2100" dirty="0">
                <a:solidFill>
                  <a:srgbClr val="FF0000"/>
                </a:solidFill>
                <a:latin typeface="Times New Roman" panose="02020603050405020304" pitchFamily="18" charset="0"/>
                <a:cs typeface="Times New Roman" panose="02020603050405020304" pitchFamily="18" charset="0"/>
              </a:rPr>
              <a:t>moving machine that can learn and adapt to its environment. </a:t>
            </a:r>
          </a:p>
          <a:p>
            <a:pPr algn="just">
              <a:lnSpc>
                <a:spcPct val="200000"/>
              </a:lnSpc>
            </a:pPr>
            <a:r>
              <a:rPr lang="en-US" sz="2100" dirty="0">
                <a:latin typeface="Times New Roman" panose="02020603050405020304" pitchFamily="18" charset="0"/>
                <a:cs typeface="Times New Roman" panose="02020603050405020304" pitchFamily="18" charset="0"/>
              </a:rPr>
              <a:t>The </a:t>
            </a:r>
            <a:r>
              <a:rPr lang="en-US" sz="2100" dirty="0">
                <a:solidFill>
                  <a:srgbClr val="FF0000"/>
                </a:solidFill>
                <a:latin typeface="Times New Roman" panose="02020603050405020304" pitchFamily="18" charset="0"/>
                <a:cs typeface="Times New Roman" panose="02020603050405020304" pitchFamily="18" charset="0"/>
              </a:rPr>
              <a:t>first three chapters are foundation material </a:t>
            </a:r>
            <a:r>
              <a:rPr lang="en-US" sz="2100" dirty="0">
                <a:latin typeface="Times New Roman" panose="02020603050405020304" pitchFamily="18" charset="0"/>
                <a:cs typeface="Times New Roman" panose="02020603050405020304" pitchFamily="18" charset="0"/>
              </a:rPr>
              <a:t>that support all of the rest of the book by </a:t>
            </a:r>
            <a:r>
              <a:rPr lang="en-US" sz="2100" dirty="0">
                <a:solidFill>
                  <a:srgbClr val="FF0000"/>
                </a:solidFill>
                <a:latin typeface="Times New Roman" panose="02020603050405020304" pitchFamily="18" charset="0"/>
                <a:cs typeface="Times New Roman" panose="02020603050405020304" pitchFamily="18" charset="0"/>
              </a:rPr>
              <a:t>setting up the problem </a:t>
            </a:r>
            <a:r>
              <a:rPr lang="en-US" sz="2100" dirty="0">
                <a:latin typeface="Times New Roman" panose="02020603050405020304" pitchFamily="18" charset="0"/>
                <a:cs typeface="Times New Roman" panose="02020603050405020304" pitchFamily="18" charset="0"/>
              </a:rPr>
              <a:t>and </a:t>
            </a:r>
            <a:r>
              <a:rPr lang="en-US" sz="2100" dirty="0">
                <a:solidFill>
                  <a:srgbClr val="FF0000"/>
                </a:solidFill>
                <a:latin typeface="Times New Roman" panose="02020603050405020304" pitchFamily="18" charset="0"/>
                <a:cs typeface="Times New Roman" panose="02020603050405020304" pitchFamily="18" charset="0"/>
              </a:rPr>
              <a:t>providing a firm framework </a:t>
            </a:r>
            <a:r>
              <a:rPr lang="en-US" sz="2100" dirty="0">
                <a:latin typeface="Times New Roman" panose="02020603050405020304" pitchFamily="18" charset="0"/>
                <a:cs typeface="Times New Roman" panose="02020603050405020304" pitchFamily="18" charset="0"/>
              </a:rPr>
              <a:t>to attach </a:t>
            </a:r>
            <a:r>
              <a:rPr lang="en-US" sz="2100" dirty="0">
                <a:solidFill>
                  <a:srgbClr val="FF0000"/>
                </a:solidFill>
                <a:latin typeface="Times New Roman" panose="02020603050405020304" pitchFamily="18" charset="0"/>
                <a:cs typeface="Times New Roman" panose="02020603050405020304" pitchFamily="18" charset="0"/>
              </a:rPr>
              <a:t>all of the rest of the material. </a:t>
            </a:r>
            <a:endParaRPr lang="en-US" sz="21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903795"/>
      </p:ext>
    </p:extLst>
  </p:cSld>
  <p:clrMapOvr>
    <a:masterClrMapping/>
  </p:clrMapOvr>
  <mc:AlternateContent xmlns:mc="http://schemas.openxmlformats.org/markup-compatibility/2006" xmlns:p14="http://schemas.microsoft.com/office/powerpoint/2010/main">
    <mc:Choice Requires="p14">
      <p:transition advTm="31044"/>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25</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32034" y="1140327"/>
            <a:ext cx="10311448" cy="4867793"/>
          </a:xfrm>
        </p:spPr>
        <p:txBody>
          <a:bodyPr>
            <a:noAutofit/>
          </a:bodyPr>
          <a:lstStyle/>
          <a:p>
            <a:pPr marL="0" indent="0" algn="just">
              <a:lnSpc>
                <a:spcPct val="200000"/>
              </a:lnSpc>
              <a:buNone/>
            </a:pPr>
            <a:r>
              <a:rPr lang="en-IN" sz="2400" b="1" dirty="0">
                <a:latin typeface="Times New Roman" panose="02020603050405020304" pitchFamily="18" charset="0"/>
                <a:cs typeface="Times New Roman" panose="02020603050405020304" pitchFamily="18" charset="0"/>
              </a:rPr>
              <a:t>What you will learn </a:t>
            </a:r>
            <a:endParaRPr lang="en-US" sz="2200" b="1" dirty="0" smtClean="0">
              <a:latin typeface="Times New Roman" panose="02020603050405020304" pitchFamily="18" charset="0"/>
              <a:cs typeface="Times New Roman" panose="02020603050405020304" pitchFamily="18" charset="0"/>
            </a:endParaRPr>
          </a:p>
          <a:p>
            <a:pPr algn="just">
              <a:lnSpc>
                <a:spcPct val="200000"/>
              </a:lnSpc>
            </a:pPr>
            <a:r>
              <a:rPr lang="en-US" sz="2200" dirty="0" smtClean="0">
                <a:latin typeface="Times New Roman" panose="02020603050405020304" pitchFamily="18" charset="0"/>
                <a:cs typeface="Times New Roman" panose="02020603050405020304" pitchFamily="18" charset="0"/>
              </a:rPr>
              <a:t>Building </a:t>
            </a:r>
            <a:r>
              <a:rPr lang="en-US" sz="2200" dirty="0">
                <a:latin typeface="Times New Roman" panose="02020603050405020304" pitchFamily="18" charset="0"/>
                <a:cs typeface="Times New Roman" panose="02020603050405020304" pitchFamily="18" charset="0"/>
              </a:rPr>
              <a:t>a firm foundation for robot control by understanding </a:t>
            </a:r>
            <a:r>
              <a:rPr lang="en-US" sz="2200" dirty="0">
                <a:solidFill>
                  <a:srgbClr val="FF0000"/>
                </a:solidFill>
                <a:latin typeface="Times New Roman" panose="02020603050405020304" pitchFamily="18" charset="0"/>
                <a:cs typeface="Times New Roman" panose="02020603050405020304" pitchFamily="18" charset="0"/>
              </a:rPr>
              <a:t>control theory and timing. </a:t>
            </a:r>
            <a:endParaRPr lang="en-US" sz="2200" dirty="0" smtClean="0">
              <a:solidFill>
                <a:srgbClr val="FF0000"/>
              </a:solidFill>
              <a:latin typeface="Times New Roman" panose="02020603050405020304" pitchFamily="18" charset="0"/>
              <a:cs typeface="Times New Roman" panose="02020603050405020304" pitchFamily="18" charset="0"/>
            </a:endParaRPr>
          </a:p>
          <a:p>
            <a:pPr algn="just">
              <a:lnSpc>
                <a:spcPct val="200000"/>
              </a:lnSpc>
            </a:pPr>
            <a:r>
              <a:rPr lang="en-US" sz="2200" dirty="0" smtClean="0">
                <a:latin typeface="Times New Roman" panose="02020603050405020304" pitchFamily="18" charset="0"/>
                <a:cs typeface="Times New Roman" panose="02020603050405020304" pitchFamily="18" charset="0"/>
              </a:rPr>
              <a:t>We </a:t>
            </a:r>
            <a:r>
              <a:rPr lang="en-US" sz="2200" dirty="0">
                <a:latin typeface="Times New Roman" panose="02020603050405020304" pitchFamily="18" charset="0"/>
                <a:cs typeface="Times New Roman" panose="02020603050405020304" pitchFamily="18" charset="0"/>
              </a:rPr>
              <a:t>will be using a soft real-time control scheme with what I call a </a:t>
            </a:r>
            <a:r>
              <a:rPr lang="en-US" sz="2200" dirty="0">
                <a:solidFill>
                  <a:srgbClr val="FF0000"/>
                </a:solidFill>
                <a:latin typeface="Times New Roman" panose="02020603050405020304" pitchFamily="18" charset="0"/>
                <a:cs typeface="Times New Roman" panose="02020603050405020304" pitchFamily="18" charset="0"/>
              </a:rPr>
              <a:t>frame-based control loop</a:t>
            </a:r>
            <a:r>
              <a:rPr lang="en-US" sz="2200" dirty="0">
                <a:latin typeface="Times New Roman" panose="02020603050405020304" pitchFamily="18" charset="0"/>
                <a:cs typeface="Times New Roman" panose="02020603050405020304" pitchFamily="18" charset="0"/>
              </a:rPr>
              <a:t>. This technique has a fancy technical name – </a:t>
            </a:r>
            <a:r>
              <a:rPr lang="en-US" sz="2200" dirty="0">
                <a:solidFill>
                  <a:srgbClr val="FF0000"/>
                </a:solidFill>
                <a:latin typeface="Times New Roman" panose="02020603050405020304" pitchFamily="18" charset="0"/>
                <a:cs typeface="Times New Roman" panose="02020603050405020304" pitchFamily="18" charset="0"/>
              </a:rPr>
              <a:t>rate monotonic scheduling</a:t>
            </a:r>
            <a:r>
              <a:rPr lang="en-US" sz="2200" dirty="0">
                <a:latin typeface="Times New Roman" panose="02020603050405020304" pitchFamily="18" charset="0"/>
                <a:cs typeface="Times New Roman" panose="02020603050405020304" pitchFamily="18" charset="0"/>
              </a:rPr>
              <a:t>—but I think you will find the concept fairly intuitive and easy to understand. </a:t>
            </a:r>
            <a:endParaRPr lang="en-US" sz="2200" dirty="0" smtClean="0">
              <a:latin typeface="Times New Roman" panose="02020603050405020304" pitchFamily="18" charset="0"/>
              <a:cs typeface="Times New Roman" panose="02020603050405020304" pitchFamily="18" charset="0"/>
            </a:endParaRPr>
          </a:p>
          <a:p>
            <a:pPr algn="just">
              <a:lnSpc>
                <a:spcPct val="200000"/>
              </a:lnSpc>
            </a:pPr>
            <a:r>
              <a:rPr lang="en-US" sz="2200" dirty="0" smtClean="0">
                <a:latin typeface="Times New Roman" panose="02020603050405020304" pitchFamily="18" charset="0"/>
                <a:cs typeface="Times New Roman" panose="02020603050405020304" pitchFamily="18" charset="0"/>
              </a:rPr>
              <a:t>At </a:t>
            </a:r>
            <a:r>
              <a:rPr lang="en-US" sz="2200" dirty="0">
                <a:latin typeface="Times New Roman" panose="02020603050405020304" pitchFamily="18" charset="0"/>
                <a:cs typeface="Times New Roman" panose="02020603050405020304" pitchFamily="18" charset="0"/>
              </a:rPr>
              <a:t>the most basic level, </a:t>
            </a:r>
            <a:r>
              <a:rPr lang="en-US" sz="2200" dirty="0">
                <a:solidFill>
                  <a:srgbClr val="FF0000"/>
                </a:solidFill>
                <a:latin typeface="Times New Roman" panose="02020603050405020304" pitchFamily="18" charset="0"/>
                <a:cs typeface="Times New Roman" panose="02020603050405020304" pitchFamily="18" charset="0"/>
              </a:rPr>
              <a:t>AI </a:t>
            </a:r>
            <a:r>
              <a:rPr lang="en-US" sz="2200" dirty="0">
                <a:latin typeface="Times New Roman" panose="02020603050405020304" pitchFamily="18" charset="0"/>
                <a:cs typeface="Times New Roman" panose="02020603050405020304" pitchFamily="18" charset="0"/>
              </a:rPr>
              <a:t>is a way for the robot to </a:t>
            </a:r>
            <a:r>
              <a:rPr lang="en-US" sz="2200" dirty="0">
                <a:solidFill>
                  <a:srgbClr val="FF0000"/>
                </a:solidFill>
                <a:latin typeface="Times New Roman" panose="02020603050405020304" pitchFamily="18" charset="0"/>
                <a:cs typeface="Times New Roman" panose="02020603050405020304" pitchFamily="18" charset="0"/>
              </a:rPr>
              <a:t>make decisions </a:t>
            </a:r>
            <a:r>
              <a:rPr lang="en-US" sz="2200" dirty="0">
                <a:latin typeface="Times New Roman" panose="02020603050405020304" pitchFamily="18" charset="0"/>
                <a:cs typeface="Times New Roman" panose="02020603050405020304" pitchFamily="18" charset="0"/>
              </a:rPr>
              <a:t>about its </a:t>
            </a:r>
            <a:r>
              <a:rPr lang="en-US" sz="2200" dirty="0">
                <a:solidFill>
                  <a:srgbClr val="FF0000"/>
                </a:solidFill>
                <a:latin typeface="Times New Roman" panose="02020603050405020304" pitchFamily="18" charset="0"/>
                <a:cs typeface="Times New Roman" panose="02020603050405020304" pitchFamily="18" charset="0"/>
              </a:rPr>
              <a:t>actions</a:t>
            </a:r>
            <a:r>
              <a:rPr lang="en-US" sz="2200" dirty="0">
                <a:latin typeface="Times New Roman" panose="02020603050405020304" pitchFamily="18" charset="0"/>
                <a:cs typeface="Times New Roman" panose="02020603050405020304" pitchFamily="18" charset="0"/>
              </a:rPr>
              <a:t>. </a:t>
            </a:r>
            <a:endParaRPr lang="en-US"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244479"/>
      </p:ext>
    </p:extLst>
  </p:cSld>
  <p:clrMapOvr>
    <a:masterClrMapping/>
  </p:clrMapOvr>
  <p:transition advTm="31044"/>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26</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08538" y="1232017"/>
            <a:ext cx="10311448" cy="5288163"/>
          </a:xfrm>
        </p:spPr>
        <p:txBody>
          <a:bodyPr>
            <a:noAutofit/>
          </a:bodyPr>
          <a:lstStyle/>
          <a:p>
            <a:pPr algn="just">
              <a:lnSpc>
                <a:spcPct val="200000"/>
              </a:lnSpc>
            </a:pPr>
            <a:r>
              <a:rPr lang="en-US" sz="2200" dirty="0" smtClean="0">
                <a:latin typeface="Times New Roman" panose="02020603050405020304" pitchFamily="18" charset="0"/>
                <a:cs typeface="Times New Roman" panose="02020603050405020304" pitchFamily="18" charset="0"/>
              </a:rPr>
              <a:t>We </a:t>
            </a:r>
            <a:r>
              <a:rPr lang="en-US" sz="2200" dirty="0">
                <a:latin typeface="Times New Roman" panose="02020603050405020304" pitchFamily="18" charset="0"/>
                <a:cs typeface="Times New Roman" panose="02020603050405020304" pitchFamily="18" charset="0"/>
              </a:rPr>
              <a:t>will introduce a </a:t>
            </a:r>
            <a:r>
              <a:rPr lang="en-US" sz="2200" dirty="0">
                <a:solidFill>
                  <a:srgbClr val="FF0000"/>
                </a:solidFill>
                <a:latin typeface="Times New Roman" panose="02020603050405020304" pitchFamily="18" charset="0"/>
                <a:cs typeface="Times New Roman" panose="02020603050405020304" pitchFamily="18" charset="0"/>
              </a:rPr>
              <a:t>model for decision making </a:t>
            </a:r>
            <a:r>
              <a:rPr lang="en-US" sz="2200" dirty="0">
                <a:latin typeface="Times New Roman" panose="02020603050405020304" pitchFamily="18" charset="0"/>
                <a:cs typeface="Times New Roman" panose="02020603050405020304" pitchFamily="18" charset="0"/>
              </a:rPr>
              <a:t>that comes from the US Air Force, called the </a:t>
            </a:r>
            <a:r>
              <a:rPr lang="en-US" sz="2200" dirty="0">
                <a:solidFill>
                  <a:srgbClr val="FF0000"/>
                </a:solidFill>
                <a:latin typeface="Times New Roman" panose="02020603050405020304" pitchFamily="18" charset="0"/>
                <a:cs typeface="Times New Roman" panose="02020603050405020304" pitchFamily="18" charset="0"/>
              </a:rPr>
              <a:t>OODA (Observe- Orient-Decide- Act) loop</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algn="just">
              <a:lnSpc>
                <a:spcPct val="200000"/>
              </a:lnSpc>
            </a:pPr>
            <a:r>
              <a:rPr lang="en-US" sz="2200" dirty="0" smtClean="0">
                <a:latin typeface="Times New Roman" panose="02020603050405020304" pitchFamily="18" charset="0"/>
                <a:cs typeface="Times New Roman" panose="02020603050405020304" pitchFamily="18" charset="0"/>
              </a:rPr>
              <a:t>Our </a:t>
            </a:r>
            <a:r>
              <a:rPr lang="en-US" sz="2200" dirty="0">
                <a:latin typeface="Times New Roman" panose="02020603050405020304" pitchFamily="18" charset="0"/>
                <a:cs typeface="Times New Roman" panose="02020603050405020304" pitchFamily="18" charset="0"/>
              </a:rPr>
              <a:t>robot will have two of these loops: </a:t>
            </a:r>
            <a:endParaRPr lang="en-US" sz="2200" dirty="0" smtClean="0">
              <a:latin typeface="Times New Roman" panose="02020603050405020304" pitchFamily="18" charset="0"/>
              <a:cs typeface="Times New Roman" panose="02020603050405020304" pitchFamily="18" charset="0"/>
            </a:endParaRPr>
          </a:p>
          <a:p>
            <a:pPr algn="just">
              <a:lnSpc>
                <a:spcPct val="200000"/>
              </a:lnSpc>
            </a:pPr>
            <a:r>
              <a:rPr lang="en-US" sz="2200" dirty="0" smtClean="0">
                <a:latin typeface="Times New Roman" panose="02020603050405020304" pitchFamily="18" charset="0"/>
                <a:cs typeface="Times New Roman" panose="02020603050405020304" pitchFamily="18" charset="0"/>
              </a:rPr>
              <a:t>An </a:t>
            </a:r>
            <a:r>
              <a:rPr lang="en-US" sz="2200" dirty="0">
                <a:latin typeface="Times New Roman" panose="02020603050405020304" pitchFamily="18" charset="0"/>
                <a:cs typeface="Times New Roman" panose="02020603050405020304" pitchFamily="18" charset="0"/>
              </a:rPr>
              <a:t>inner loop or introspective loop, and an outward looking environment sensor loop. </a:t>
            </a:r>
            <a:endParaRPr lang="en-US" sz="2200" dirty="0" smtClean="0">
              <a:latin typeface="Times New Roman" panose="02020603050405020304" pitchFamily="18" charset="0"/>
              <a:cs typeface="Times New Roman" panose="02020603050405020304" pitchFamily="18" charset="0"/>
            </a:endParaRPr>
          </a:p>
          <a:p>
            <a:pPr algn="just">
              <a:lnSpc>
                <a:spcPct val="200000"/>
              </a:lnSpc>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lower, inner loop takes priority over the slower, outer loop, just as the autonomic parts of your body (heartbeat, breathing, eating) take precedence over your task functions (going to work, paying bills, mowing the lawn). </a:t>
            </a:r>
            <a:endParaRPr lang="en-US"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7888325"/>
      </p:ext>
    </p:extLst>
  </p:cSld>
  <p:clrMapOvr>
    <a:masterClrMapping/>
  </p:clrMapOvr>
  <p:transition advTm="31044"/>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27</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pic>
        <p:nvPicPr>
          <p:cNvPr id="3" name="Content Placeholder 2"/>
          <p:cNvPicPr>
            <a:picLocks noGrp="1" noChangeAspect="1"/>
          </p:cNvPicPr>
          <p:nvPr>
            <p:ph sz="half" idx="1"/>
          </p:nvPr>
        </p:nvPicPr>
        <p:blipFill rotWithShape="1">
          <a:blip r:embed="rId5"/>
          <a:srcRect l="29007" t="17998" r="31524" b="48708"/>
          <a:stretch/>
        </p:blipFill>
        <p:spPr>
          <a:xfrm>
            <a:off x="1555845" y="1442720"/>
            <a:ext cx="9159145" cy="4234749"/>
          </a:xfrm>
          <a:prstGeom prst="rect">
            <a:avLst/>
          </a:prstGeom>
        </p:spPr>
      </p:pic>
    </p:spTree>
    <p:extLst>
      <p:ext uri="{BB962C8B-B14F-4D97-AF65-F5344CB8AC3E}">
        <p14:creationId xmlns:p14="http://schemas.microsoft.com/office/powerpoint/2010/main" val="215984577"/>
      </p:ext>
    </p:extLst>
  </p:cSld>
  <p:clrMapOvr>
    <a:masterClrMapping/>
  </p:clrMapOvr>
  <p:transition advTm="31044"/>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What is AI (and what is it not)? </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28</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0" name="Rectangle 9"/>
          <p:cNvSpPr/>
          <p:nvPr/>
        </p:nvSpPr>
        <p:spPr>
          <a:xfrm>
            <a:off x="424180" y="1535430"/>
            <a:ext cx="11767820" cy="4324261"/>
          </a:xfrm>
          <a:prstGeom prst="rect">
            <a:avLst/>
          </a:prstGeom>
        </p:spPr>
        <p:txBody>
          <a:bodyPr wrap="square">
            <a:spAutoFit/>
          </a:bodyPr>
          <a:lstStyle/>
          <a:p>
            <a:pPr marL="342900" indent="-342900">
              <a:lnSpc>
                <a:spcPct val="25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OODA loop was </a:t>
            </a:r>
            <a:r>
              <a:rPr lang="en-US" sz="2200" dirty="0">
                <a:solidFill>
                  <a:srgbClr val="FF0000"/>
                </a:solidFill>
                <a:latin typeface="Times New Roman" panose="02020603050405020304" pitchFamily="18" charset="0"/>
                <a:cs typeface="Times New Roman" panose="02020603050405020304" pitchFamily="18" charset="0"/>
              </a:rPr>
              <a:t>invented by Col. John Boyd</a:t>
            </a:r>
            <a:r>
              <a:rPr lang="en-US" sz="2200" dirty="0">
                <a:latin typeface="Times New Roman" panose="02020603050405020304" pitchFamily="18" charset="0"/>
                <a:cs typeface="Times New Roman" panose="02020603050405020304" pitchFamily="18" charset="0"/>
              </a:rPr>
              <a:t>, a man also called </a:t>
            </a:r>
            <a:r>
              <a:rPr lang="en-US" sz="2200" dirty="0">
                <a:solidFill>
                  <a:srgbClr val="FF0000"/>
                </a:solidFill>
                <a:latin typeface="Times New Roman" panose="02020603050405020304" pitchFamily="18" charset="0"/>
                <a:cs typeface="Times New Roman" panose="02020603050405020304" pitchFamily="18" charset="0"/>
              </a:rPr>
              <a:t>The Father of the F-16. Col</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marL="342900" indent="-342900">
              <a:lnSpc>
                <a:spcPct val="250000"/>
              </a:lnSpc>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The OODA </a:t>
            </a:r>
            <a:r>
              <a:rPr lang="en-US" sz="2200" dirty="0">
                <a:latin typeface="Times New Roman" panose="02020603050405020304" pitchFamily="18" charset="0"/>
                <a:cs typeface="Times New Roman" panose="02020603050405020304" pitchFamily="18" charset="0"/>
              </a:rPr>
              <a:t>loop is </a:t>
            </a:r>
            <a:r>
              <a:rPr lang="en-US" sz="2200" dirty="0">
                <a:solidFill>
                  <a:srgbClr val="FF0000"/>
                </a:solidFill>
                <a:latin typeface="Times New Roman" panose="02020603050405020304" pitchFamily="18" charset="0"/>
                <a:cs typeface="Times New Roman" panose="02020603050405020304" pitchFamily="18" charset="0"/>
              </a:rPr>
              <a:t>used</a:t>
            </a:r>
            <a:r>
              <a:rPr lang="en-US" sz="2200" dirty="0">
                <a:latin typeface="Times New Roman" panose="02020603050405020304" pitchFamily="18" charset="0"/>
                <a:cs typeface="Times New Roman" panose="02020603050405020304" pitchFamily="18" charset="0"/>
              </a:rPr>
              <a:t> to describe </a:t>
            </a:r>
            <a:r>
              <a:rPr lang="en-US" sz="2200" dirty="0">
                <a:solidFill>
                  <a:srgbClr val="FF0000"/>
                </a:solidFill>
                <a:latin typeface="Times New Roman" panose="02020603050405020304" pitchFamily="18" charset="0"/>
                <a:cs typeface="Times New Roman" panose="02020603050405020304" pitchFamily="18" charset="0"/>
              </a:rPr>
              <a:t>robot artificial intelligence, military planning, or marketing strategies</a:t>
            </a:r>
            <a:r>
              <a:rPr lang="en-US" sz="2200" dirty="0">
                <a:latin typeface="Times New Roman" panose="02020603050405020304" pitchFamily="18" charset="0"/>
                <a:cs typeface="Times New Roman" panose="02020603050405020304" pitchFamily="18" charset="0"/>
              </a:rPr>
              <a:t> with equal utility. </a:t>
            </a:r>
            <a:endParaRPr lang="en-US" sz="2200" dirty="0" smtClean="0">
              <a:latin typeface="Times New Roman" panose="02020603050405020304" pitchFamily="18" charset="0"/>
              <a:cs typeface="Times New Roman" panose="02020603050405020304" pitchFamily="18" charset="0"/>
            </a:endParaRPr>
          </a:p>
          <a:p>
            <a:pPr marL="342900" indent="-342900">
              <a:lnSpc>
                <a:spcPct val="250000"/>
              </a:lnSpc>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OODA provides a </a:t>
            </a:r>
            <a:r>
              <a:rPr lang="en-US" sz="2200" dirty="0">
                <a:solidFill>
                  <a:srgbClr val="FF0000"/>
                </a:solidFill>
                <a:latin typeface="Times New Roman" panose="02020603050405020304" pitchFamily="18" charset="0"/>
                <a:cs typeface="Times New Roman" panose="02020603050405020304" pitchFamily="18" charset="0"/>
              </a:rPr>
              <a:t>model</a:t>
            </a:r>
            <a:r>
              <a:rPr lang="en-US" sz="2200" dirty="0">
                <a:latin typeface="Times New Roman" panose="02020603050405020304" pitchFamily="18" charset="0"/>
                <a:cs typeface="Times New Roman" panose="02020603050405020304" pitchFamily="18" charset="0"/>
              </a:rPr>
              <a:t> for </a:t>
            </a:r>
            <a:r>
              <a:rPr lang="en-US" sz="2200" dirty="0">
                <a:solidFill>
                  <a:srgbClr val="FF0000"/>
                </a:solidFill>
                <a:latin typeface="Times New Roman" panose="02020603050405020304" pitchFamily="18" charset="0"/>
                <a:cs typeface="Times New Roman" panose="02020603050405020304" pitchFamily="18" charset="0"/>
              </a:rPr>
              <a:t>how a thinking machine that interacts with its environment might work. </a:t>
            </a:r>
            <a:endParaRPr lang="en-IN"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4352481"/>
      </p:ext>
    </p:extLst>
  </p:cSld>
  <p:clrMapOvr>
    <a:masterClrMapping/>
  </p:clrMapOvr>
  <p:transition advTm="31044"/>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Artificial intelligence and advanced robotics </a:t>
            </a:r>
            <a:r>
              <a:rPr lang="en-US" sz="3200" b="1" dirty="0" smtClean="0">
                <a:latin typeface="Times New Roman" panose="02020603050405020304" pitchFamily="18" charset="0"/>
                <a:cs typeface="Times New Roman" panose="02020603050405020304" pitchFamily="18" charset="0"/>
              </a:rPr>
              <a:t>techniques</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29</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0" name="Rectangle 9"/>
          <p:cNvSpPr/>
          <p:nvPr/>
        </p:nvSpPr>
        <p:spPr>
          <a:xfrm>
            <a:off x="424180" y="1026547"/>
            <a:ext cx="11767820" cy="5632311"/>
          </a:xfrm>
          <a:prstGeom prst="rect">
            <a:avLst/>
          </a:prstGeom>
        </p:spPr>
        <p:txBody>
          <a:bodyPr wrap="square">
            <a:spAutoFit/>
          </a:bodyPr>
          <a:lstStyle/>
          <a:p>
            <a:pPr marL="342900" indent="-342900">
              <a:lnSpc>
                <a:spcPct val="2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Detail </a:t>
            </a:r>
            <a:r>
              <a:rPr lang="en-US" sz="2400" dirty="0">
                <a:latin typeface="Times New Roman" panose="02020603050405020304" pitchFamily="18" charset="0"/>
                <a:cs typeface="Times New Roman" panose="02020603050405020304" pitchFamily="18" charset="0"/>
              </a:rPr>
              <a:t>a step-by-step example of the </a:t>
            </a:r>
            <a:r>
              <a:rPr lang="en-US" sz="2400" dirty="0">
                <a:solidFill>
                  <a:srgbClr val="FF0000"/>
                </a:solidFill>
                <a:latin typeface="Times New Roman" panose="02020603050405020304" pitchFamily="18" charset="0"/>
                <a:cs typeface="Times New Roman" panose="02020603050405020304" pitchFamily="18" charset="0"/>
              </a:rPr>
              <a:t>application of a different AI approach</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42900" indent="-342900">
              <a:lnSpc>
                <a:spcPct val="2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start with </a:t>
            </a:r>
            <a:r>
              <a:rPr lang="en-US" sz="2400" dirty="0">
                <a:solidFill>
                  <a:srgbClr val="FF0000"/>
                </a:solidFill>
                <a:latin typeface="Times New Roman" panose="02020603050405020304" pitchFamily="18" charset="0"/>
                <a:cs typeface="Times New Roman" panose="02020603050405020304" pitchFamily="18" charset="0"/>
              </a:rPr>
              <a:t>object </a:t>
            </a:r>
            <a:r>
              <a:rPr lang="en-US" sz="2400" dirty="0" smtClean="0">
                <a:solidFill>
                  <a:srgbClr val="FF0000"/>
                </a:solidFill>
                <a:latin typeface="Times New Roman" panose="02020603050405020304" pitchFamily="18" charset="0"/>
                <a:cs typeface="Times New Roman" panose="02020603050405020304" pitchFamily="18" charset="0"/>
              </a:rPr>
              <a:t>recognition </a:t>
            </a:r>
            <a:r>
              <a:rPr lang="en-US" sz="2400" dirty="0" smtClean="0">
                <a:latin typeface="Times New Roman" panose="02020603050405020304" pitchFamily="18" charset="0"/>
                <a:cs typeface="Times New Roman" panose="02020603050405020304" pitchFamily="18" charset="0"/>
              </a:rPr>
              <a:t>- use </a:t>
            </a:r>
            <a:r>
              <a:rPr lang="en-US" sz="2400" dirty="0">
                <a:latin typeface="Times New Roman" panose="02020603050405020304" pitchFamily="18" charset="0"/>
                <a:cs typeface="Times New Roman" panose="02020603050405020304" pitchFamily="18" charset="0"/>
              </a:rPr>
              <a:t>a trained artificial neural network (</a:t>
            </a:r>
            <a:r>
              <a:rPr lang="en-US" sz="2400" dirty="0">
                <a:solidFill>
                  <a:srgbClr val="FF0000"/>
                </a:solidFill>
                <a:latin typeface="Times New Roman" panose="02020603050405020304" pitchFamily="18" charset="0"/>
                <a:cs typeface="Times New Roman" panose="02020603050405020304" pitchFamily="18" charset="0"/>
              </a:rPr>
              <a:t>ANN</a:t>
            </a:r>
            <a:r>
              <a:rPr lang="en-US" sz="2400" dirty="0">
                <a:latin typeface="Times New Roman" panose="02020603050405020304" pitchFamily="18" charset="0"/>
                <a:cs typeface="Times New Roman" panose="02020603050405020304" pitchFamily="18" charset="0"/>
              </a:rPr>
              <a:t>) to recognize objects from a video camera from various angles and lighting conditions. </a:t>
            </a:r>
            <a:endParaRPr lang="en-US" sz="2400" dirty="0" smtClean="0">
              <a:latin typeface="Times New Roman" panose="02020603050405020304" pitchFamily="18" charset="0"/>
              <a:cs typeface="Times New Roman" panose="02020603050405020304" pitchFamily="18" charset="0"/>
            </a:endParaRPr>
          </a:p>
          <a:p>
            <a:pPr marL="342900" indent="-342900">
              <a:lnSpc>
                <a:spcPct val="2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next task, once a toy is identified, is to pick it up. Writing a general purpose pick up anything program for a </a:t>
            </a:r>
            <a:r>
              <a:rPr lang="en-US" sz="2400" dirty="0">
                <a:solidFill>
                  <a:srgbClr val="FF0000"/>
                </a:solidFill>
                <a:latin typeface="Times New Roman" panose="02020603050405020304" pitchFamily="18" charset="0"/>
                <a:cs typeface="Times New Roman" panose="02020603050405020304" pitchFamily="18" charset="0"/>
              </a:rPr>
              <a:t>robot arm </a:t>
            </a:r>
            <a:r>
              <a:rPr lang="en-US" sz="2400" dirty="0">
                <a:latin typeface="Times New Roman" panose="02020603050405020304" pitchFamily="18" charset="0"/>
                <a:cs typeface="Times New Roman" panose="02020603050405020304" pitchFamily="18" charset="0"/>
              </a:rPr>
              <a:t>is a </a:t>
            </a:r>
            <a:r>
              <a:rPr lang="en-US" sz="2400" dirty="0">
                <a:solidFill>
                  <a:srgbClr val="FF0000"/>
                </a:solidFill>
                <a:latin typeface="Times New Roman" panose="02020603050405020304" pitchFamily="18" charset="0"/>
                <a:cs typeface="Times New Roman" panose="02020603050405020304" pitchFamily="18" charset="0"/>
              </a:rPr>
              <a:t>difficult task involving a lot of higher mathematics </a:t>
            </a:r>
            <a:r>
              <a:rPr lang="en-US" sz="2400" dirty="0">
                <a:latin typeface="Times New Roman" panose="02020603050405020304" pitchFamily="18" charset="0"/>
                <a:cs typeface="Times New Roman" panose="02020603050405020304" pitchFamily="18" charset="0"/>
              </a:rPr>
              <a:t>(google inverse kinematics to see what I mean</a:t>
            </a:r>
            <a:r>
              <a:rPr lang="en-US" sz="2400" dirty="0" smtClean="0">
                <a:latin typeface="Times New Roman" panose="02020603050405020304" pitchFamily="18" charset="0"/>
                <a:cs typeface="Times New Roman" panose="02020603050405020304" pitchFamily="18" charset="0"/>
              </a:rPr>
              <a:t>).</a:t>
            </a:r>
            <a:endParaRPr lang="en-IN"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597278"/>
      </p:ext>
    </p:extLst>
  </p:cSld>
  <p:clrMapOvr>
    <a:masterClrMapping/>
  </p:clrMapOvr>
  <p:transition advTm="3104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Technical Requirements</a:t>
            </a:r>
            <a:endParaRPr lang="en-IN" sz="3200" b="1"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solidFill>
                  <a:prstClr val="black">
                    <a:tint val="75000"/>
                  </a:prstClr>
                </a:solidFill>
              </a:rPr>
              <a:pPr/>
              <a:t>23 November 2021</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3</a:t>
            </a:fld>
            <a:endParaRPr lang="en-US" dirty="0">
              <a:solidFill>
                <a:prstClr val="black">
                  <a:tint val="75000"/>
                </a:prstClr>
              </a:solidFill>
            </a:endParaRPr>
          </a:p>
        </p:txBody>
      </p:sp>
      <p:sp>
        <p:nvSpPr>
          <p:cNvPr id="8" name="Footer Placeholder 7"/>
          <p:cNvSpPr>
            <a:spLocks noGrp="1"/>
          </p:cNvSpPr>
          <p:nvPr>
            <p:ph type="ftr" sz="quarter" idx="11"/>
          </p:nvPr>
        </p:nvSpPr>
        <p:spPr>
          <a:xfrm>
            <a:off x="2180590" y="6356350"/>
            <a:ext cx="7967345" cy="365125"/>
          </a:xfrm>
        </p:spPr>
        <p:txBody>
          <a:bodyPr/>
          <a:lstStyle/>
          <a:p>
            <a:r>
              <a:rPr lang="en-US" dirty="0">
                <a:solidFill>
                  <a:srgbClr val="44546A"/>
                </a:solidFill>
              </a:rPr>
              <a:t>SNS DESIGN THINKERS/ </a:t>
            </a:r>
            <a:r>
              <a:rPr lang="en-US" dirty="0" err="1">
                <a:solidFill>
                  <a:srgbClr val="44546A"/>
                </a:solidFill>
              </a:rPr>
              <a:t>Dr.SNSRCAS</a:t>
            </a:r>
            <a:r>
              <a:rPr lang="en-US" dirty="0">
                <a:solidFill>
                  <a:srgbClr val="44546A"/>
                </a:solidFill>
              </a:rPr>
              <a:t> / CS / </a:t>
            </a:r>
            <a:r>
              <a:rPr lang="en-IN" dirty="0">
                <a:solidFill>
                  <a:srgbClr val="44546A"/>
                </a:solidFill>
                <a:sym typeface="Cambria" panose="02040503050406030204"/>
              </a:rPr>
              <a:t>16UCS501: Artificial Intelligence and Expert System</a:t>
            </a:r>
            <a:r>
              <a:rPr lang="en-US" dirty="0">
                <a:solidFill>
                  <a:srgbClr val="44546A"/>
                </a:solidFill>
              </a:rPr>
              <a:t>/UNIT-1/ R.LAVANYA</a:t>
            </a:r>
          </a:p>
        </p:txBody>
      </p:sp>
      <p:sp>
        <p:nvSpPr>
          <p:cNvPr id="11" name="Content Placeholder 2"/>
          <p:cNvSpPr>
            <a:spLocks noGrp="1"/>
          </p:cNvSpPr>
          <p:nvPr>
            <p:ph sz="half" idx="1"/>
          </p:nvPr>
        </p:nvSpPr>
        <p:spPr>
          <a:xfrm>
            <a:off x="1058024" y="1165225"/>
            <a:ext cx="10380800" cy="4828540"/>
          </a:xfrm>
        </p:spPr>
        <p:txBody>
          <a:bodyPr>
            <a:noAutofit/>
          </a:bodyPr>
          <a:lstStyle/>
          <a:p>
            <a:pPr>
              <a:lnSpc>
                <a:spcPct val="200000"/>
              </a:lnSpc>
            </a:pPr>
            <a:r>
              <a:rPr lang="en-US" sz="2000" dirty="0" smtClean="0">
                <a:latin typeface="Times New Roman" panose="02020603050405020304" pitchFamily="18" charset="0"/>
                <a:cs typeface="Times New Roman" panose="02020603050405020304" pitchFamily="18" charset="0"/>
              </a:rPr>
              <a:t>Python </a:t>
            </a:r>
            <a:r>
              <a:rPr lang="en-US" sz="2000" dirty="0">
                <a:latin typeface="Times New Roman" panose="02020603050405020304" pitchFamily="18" charset="0"/>
                <a:cs typeface="Times New Roman" panose="02020603050405020304" pitchFamily="18" charset="0"/>
              </a:rPr>
              <a:t>2.7 or 3.5 with </a:t>
            </a:r>
            <a:r>
              <a:rPr lang="en-US" sz="2000" dirty="0" err="1">
                <a:latin typeface="Times New Roman" panose="02020603050405020304" pitchFamily="18" charset="0"/>
                <a:cs typeface="Times New Roman" panose="02020603050405020304" pitchFamily="18" charset="0"/>
              </a:rPr>
              <a:t>numpy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scipy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matplotlib</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scikit</a:t>
            </a:r>
            <a:r>
              <a:rPr lang="en-US" sz="2000" dirty="0">
                <a:latin typeface="Times New Roman" panose="02020603050405020304" pitchFamily="18" charset="0"/>
                <a:cs typeface="Times New Roman" panose="02020603050405020304" pitchFamily="18" charset="0"/>
              </a:rPr>
              <a:t>-learn installed</a:t>
            </a:r>
            <a:r>
              <a:rPr lang="en-US" sz="2000" dirty="0" smtClean="0">
                <a:latin typeface="Times New Roman" panose="02020603050405020304" pitchFamily="18" charset="0"/>
                <a:cs typeface="Times New Roman" panose="02020603050405020304" pitchFamily="18" charset="0"/>
              </a:rPr>
              <a:t>.</a:t>
            </a:r>
          </a:p>
          <a:p>
            <a:pPr>
              <a:lnSpc>
                <a:spcPct val="20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Robotics Operating System (ROS) Kinetic Kame. </a:t>
            </a:r>
            <a:endParaRPr lang="en-US" sz="2000" dirty="0" smtClean="0">
              <a:latin typeface="Times New Roman" panose="02020603050405020304" pitchFamily="18" charset="0"/>
              <a:cs typeface="Times New Roman" panose="02020603050405020304" pitchFamily="18" charset="0"/>
            </a:endParaRPr>
          </a:p>
          <a:p>
            <a:pPr>
              <a:lnSpc>
                <a:spcPct val="200000"/>
              </a:lnSpc>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computer running Linux for development or a virtual machine running Linux under Windows. Ubuntu 16.04 is used for the examples and illustrations. </a:t>
            </a:r>
            <a:endParaRPr lang="en-US" sz="2000" dirty="0" smtClean="0">
              <a:latin typeface="Times New Roman" panose="02020603050405020304" pitchFamily="18" charset="0"/>
              <a:cs typeface="Times New Roman" panose="02020603050405020304" pitchFamily="18" charset="0"/>
            </a:endParaRPr>
          </a:p>
          <a:p>
            <a:pPr>
              <a:lnSpc>
                <a:spcPct val="200000"/>
              </a:lnSpc>
            </a:pPr>
            <a:r>
              <a:rPr lang="en-US" sz="2000" dirty="0" smtClean="0">
                <a:latin typeface="Times New Roman" panose="02020603050405020304" pitchFamily="18" charset="0"/>
                <a:cs typeface="Times New Roman" panose="02020603050405020304" pitchFamily="18" charset="0"/>
              </a:rPr>
              <a:t>Raspberry </a:t>
            </a:r>
            <a:r>
              <a:rPr lang="en-US" sz="2000" dirty="0">
                <a:latin typeface="Times New Roman" panose="02020603050405020304" pitchFamily="18" charset="0"/>
                <a:cs typeface="Times New Roman" panose="02020603050405020304" pitchFamily="18" charset="0"/>
              </a:rPr>
              <a:t>Pi 3 or a similar single board computer (</a:t>
            </a:r>
            <a:r>
              <a:rPr lang="en-US" sz="2000" dirty="0" err="1">
                <a:latin typeface="Times New Roman" panose="02020603050405020304" pitchFamily="18" charset="0"/>
                <a:cs typeface="Times New Roman" panose="02020603050405020304" pitchFamily="18" charset="0"/>
              </a:rPr>
              <a:t>BeagleBone</a:t>
            </a:r>
            <a:r>
              <a:rPr lang="en-US" sz="2000" dirty="0">
                <a:latin typeface="Times New Roman" panose="02020603050405020304" pitchFamily="18" charset="0"/>
                <a:cs typeface="Times New Roman" panose="02020603050405020304" pitchFamily="18" charset="0"/>
              </a:rPr>
              <a:t> Black, </a:t>
            </a:r>
            <a:r>
              <a:rPr lang="en-US" sz="2000" dirty="0" err="1">
                <a:latin typeface="Times New Roman" panose="02020603050405020304" pitchFamily="18" charset="0"/>
                <a:cs typeface="Times New Roman" panose="02020603050405020304" pitchFamily="18" charset="0"/>
              </a:rPr>
              <a:t>Odroid</a:t>
            </a:r>
            <a:r>
              <a:rPr lang="en-US" sz="2000" dirty="0">
                <a:latin typeface="Times New Roman" panose="02020603050405020304" pitchFamily="18" charset="0"/>
                <a:cs typeface="Times New Roman" panose="02020603050405020304" pitchFamily="18" charset="0"/>
              </a:rPr>
              <a:t>, or similar). We are not using the GPIO or special interfaces on the Pi3. </a:t>
            </a:r>
            <a:endParaRPr lang="en-US" sz="2000" dirty="0" smtClean="0">
              <a:latin typeface="Times New Roman" panose="02020603050405020304" pitchFamily="18" charset="0"/>
              <a:cs typeface="Times New Roman" panose="02020603050405020304" pitchFamily="18" charset="0"/>
            </a:endParaRPr>
          </a:p>
          <a:p>
            <a:pPr>
              <a:lnSpc>
                <a:spcPct val="200000"/>
              </a:lnSpc>
            </a:pPr>
            <a:r>
              <a:rPr lang="en-US" sz="2000" dirty="0" smtClean="0">
                <a:latin typeface="Times New Roman" panose="02020603050405020304" pitchFamily="18" charset="0"/>
                <a:cs typeface="Times New Roman" panose="02020603050405020304" pitchFamily="18" charset="0"/>
              </a:rPr>
              <a:t>An </a:t>
            </a:r>
            <a:r>
              <a:rPr lang="en-US" sz="2000" dirty="0" err="1">
                <a:latin typeface="Times New Roman" panose="02020603050405020304" pitchFamily="18" charset="0"/>
                <a:cs typeface="Times New Roman" panose="02020603050405020304" pitchFamily="18" charset="0"/>
              </a:rPr>
              <a:t>Arduino</a:t>
            </a:r>
            <a:r>
              <a:rPr lang="en-US" sz="2000" dirty="0">
                <a:latin typeface="Times New Roman" panose="02020603050405020304" pitchFamily="18" charset="0"/>
                <a:cs typeface="Times New Roman" panose="02020603050405020304" pitchFamily="18" charset="0"/>
              </a:rPr>
              <a:t> Mega 2560 microcontroller.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253798"/>
      </p:ext>
    </p:extLst>
  </p:cSld>
  <p:clrMapOvr>
    <a:masterClrMapping/>
  </p:clrMapOvr>
  <p:transition advTm="31616"/>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Artificial intelligence and advanced robotics </a:t>
            </a:r>
            <a:r>
              <a:rPr lang="en-US" sz="3200" b="1" dirty="0" smtClean="0">
                <a:latin typeface="Times New Roman" panose="02020603050405020304" pitchFamily="18" charset="0"/>
                <a:cs typeface="Times New Roman" panose="02020603050405020304" pitchFamily="18" charset="0"/>
              </a:rPr>
              <a:t>techniques</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30</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0" name="Rectangle 9"/>
          <p:cNvSpPr/>
          <p:nvPr/>
        </p:nvSpPr>
        <p:spPr>
          <a:xfrm>
            <a:off x="424180" y="1535430"/>
            <a:ext cx="11767820" cy="4708981"/>
          </a:xfrm>
          <a:prstGeom prst="rect">
            <a:avLst/>
          </a:prstGeom>
        </p:spPr>
        <p:txBody>
          <a:bodyPr wrap="square">
            <a:spAutoFit/>
          </a:bodyPr>
          <a:lstStyle/>
          <a:p>
            <a:pPr marL="342900" indent="-342900">
              <a:lnSpc>
                <a:spcPct val="2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cs typeface="Times New Roman" panose="02020603050405020304" pitchFamily="18" charset="0"/>
              </a:rPr>
              <a:t>if we let the robot sort this out for itself? We </a:t>
            </a:r>
            <a:r>
              <a:rPr lang="en-US" sz="2400" dirty="0">
                <a:solidFill>
                  <a:srgbClr val="FF0000"/>
                </a:solidFill>
                <a:latin typeface="Times New Roman" panose="02020603050405020304" pitchFamily="18" charset="0"/>
                <a:cs typeface="Times New Roman" panose="02020603050405020304" pitchFamily="18" charset="0"/>
              </a:rPr>
              <a:t>use genetic algorithms </a:t>
            </a:r>
            <a:r>
              <a:rPr lang="en-US" sz="2400" dirty="0">
                <a:latin typeface="Times New Roman" panose="02020603050405020304" pitchFamily="18" charset="0"/>
                <a:cs typeface="Times New Roman" panose="02020603050405020304" pitchFamily="18" charset="0"/>
              </a:rPr>
              <a:t>that permit the robot to invent its </a:t>
            </a:r>
            <a:r>
              <a:rPr lang="en-US" sz="2400" dirty="0">
                <a:solidFill>
                  <a:srgbClr val="FF0000"/>
                </a:solidFill>
                <a:latin typeface="Times New Roman" panose="02020603050405020304" pitchFamily="18" charset="0"/>
                <a:cs typeface="Times New Roman" panose="02020603050405020304" pitchFamily="18" charset="0"/>
              </a:rPr>
              <a:t>own behaviors and learn to use its arm on its own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42900" indent="-342900">
              <a:lnSpc>
                <a:spcPct val="2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robot needs to understand commands and instructions from its owner (us). We use </a:t>
            </a:r>
            <a:r>
              <a:rPr lang="en-US" sz="2400" dirty="0">
                <a:solidFill>
                  <a:srgbClr val="FF0000"/>
                </a:solidFill>
                <a:latin typeface="Times New Roman" panose="02020603050405020304" pitchFamily="18" charset="0"/>
                <a:cs typeface="Times New Roman" panose="02020603050405020304" pitchFamily="18" charset="0"/>
              </a:rPr>
              <a:t>natural language processing </a:t>
            </a:r>
            <a:r>
              <a:rPr lang="en-US" sz="2400" dirty="0">
                <a:latin typeface="Times New Roman" panose="02020603050405020304" pitchFamily="18" charset="0"/>
                <a:cs typeface="Times New Roman" panose="02020603050405020304" pitchFamily="18" charset="0"/>
              </a:rPr>
              <a:t>to not just recognize speech, but understand intent for the robot to create goals consistent to what we want it to do. </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718171"/>
      </p:ext>
    </p:extLst>
  </p:cSld>
  <p:clrMapOvr>
    <a:masterClrMapping/>
  </p:clrMapOvr>
  <p:transition advTm="31044"/>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Artificial intelligence and advanced robotics </a:t>
            </a:r>
            <a:r>
              <a:rPr lang="en-US" sz="3200" b="1" dirty="0" smtClean="0">
                <a:latin typeface="Times New Roman" panose="02020603050405020304" pitchFamily="18" charset="0"/>
                <a:cs typeface="Times New Roman" panose="02020603050405020304" pitchFamily="18" charset="0"/>
              </a:rPr>
              <a:t>techniques</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31</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0" name="Rectangle 9"/>
          <p:cNvSpPr/>
          <p:nvPr/>
        </p:nvSpPr>
        <p:spPr>
          <a:xfrm>
            <a:off x="424180" y="1535430"/>
            <a:ext cx="11767820" cy="2862322"/>
          </a:xfrm>
          <a:prstGeom prst="rect">
            <a:avLst/>
          </a:prstGeom>
        </p:spPr>
        <p:txBody>
          <a:bodyPr wrap="square">
            <a:spAutoFit/>
          </a:bodyPr>
          <a:lstStyle/>
          <a:p>
            <a:pPr marL="342900" indent="-342900">
              <a:lnSpc>
                <a:spcPct val="2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robot’s next problem is </a:t>
            </a:r>
            <a:r>
              <a:rPr lang="en-US" sz="2400" dirty="0">
                <a:solidFill>
                  <a:srgbClr val="FF0000"/>
                </a:solidFill>
                <a:latin typeface="Times New Roman" panose="02020603050405020304" pitchFamily="18" charset="0"/>
                <a:cs typeface="Times New Roman" panose="02020603050405020304" pitchFamily="18" charset="0"/>
              </a:rPr>
              <a:t>avoiding the stairs and other hazards</a:t>
            </a:r>
            <a:r>
              <a:rPr lang="en-US" sz="2400" dirty="0">
                <a:latin typeface="Times New Roman" panose="02020603050405020304" pitchFamily="18" charset="0"/>
                <a:cs typeface="Times New Roman" panose="02020603050405020304" pitchFamily="18" charset="0"/>
              </a:rPr>
              <a:t>. We will use </a:t>
            </a:r>
            <a:r>
              <a:rPr lang="en-US" sz="2400" dirty="0">
                <a:solidFill>
                  <a:srgbClr val="FF0000"/>
                </a:solidFill>
                <a:latin typeface="Times New Roman" panose="02020603050405020304" pitchFamily="18" charset="0"/>
                <a:cs typeface="Times New Roman" panose="02020603050405020304" pitchFamily="18" charset="0"/>
              </a:rPr>
              <a:t>operant conditioning </a:t>
            </a:r>
            <a:r>
              <a:rPr lang="en-US" sz="2400" dirty="0">
                <a:latin typeface="Times New Roman" panose="02020603050405020304" pitchFamily="18" charset="0"/>
                <a:cs typeface="Times New Roman" panose="02020603050405020304" pitchFamily="18" charset="0"/>
              </a:rPr>
              <a:t>to have the robot learn through positive and negative reinforcement where it is safe to move</a:t>
            </a:r>
            <a:r>
              <a:rPr lang="en-US"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69782039"/>
      </p:ext>
    </p:extLst>
  </p:cSld>
  <p:clrMapOvr>
    <a:masterClrMapping/>
  </p:clrMapOvr>
  <p:transition advTm="31044"/>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Artificial intelligence and advanced robotics </a:t>
            </a:r>
            <a:r>
              <a:rPr lang="en-US" sz="3200" b="1" dirty="0" smtClean="0">
                <a:latin typeface="Times New Roman" panose="02020603050405020304" pitchFamily="18" charset="0"/>
                <a:cs typeface="Times New Roman" panose="02020603050405020304" pitchFamily="18" charset="0"/>
              </a:rPr>
              <a:t>techniques</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32</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0" name="Rectangle 9"/>
          <p:cNvSpPr/>
          <p:nvPr/>
        </p:nvSpPr>
        <p:spPr>
          <a:xfrm>
            <a:off x="424180" y="980579"/>
            <a:ext cx="11767820" cy="5632311"/>
          </a:xfrm>
          <a:prstGeom prst="rect">
            <a:avLst/>
          </a:prstGeom>
        </p:spPr>
        <p:txBody>
          <a:bodyPr wrap="square">
            <a:spAutoFit/>
          </a:bodyPr>
          <a:lstStyle/>
          <a:p>
            <a:pPr marL="342900" indent="-342900">
              <a:lnSpc>
                <a:spcPct val="2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robot will need to be able to find the toy box to put items away, as well as have a general framework for planning moves into the future. We will use </a:t>
            </a:r>
            <a:r>
              <a:rPr lang="en-US" sz="2400" dirty="0">
                <a:solidFill>
                  <a:srgbClr val="FF0000"/>
                </a:solidFill>
                <a:latin typeface="Times New Roman" panose="02020603050405020304" pitchFamily="18" charset="0"/>
                <a:cs typeface="Times New Roman" panose="02020603050405020304" pitchFamily="18" charset="0"/>
              </a:rPr>
              <a:t>decision trees </a:t>
            </a:r>
            <a:r>
              <a:rPr lang="en-US" sz="2400" dirty="0">
                <a:latin typeface="Times New Roman" panose="02020603050405020304" pitchFamily="18" charset="0"/>
                <a:cs typeface="Times New Roman" panose="02020603050405020304" pitchFamily="18" charset="0"/>
              </a:rPr>
              <a:t>for path planning, as well as discuss </a:t>
            </a:r>
            <a:r>
              <a:rPr lang="en-US" sz="2400" dirty="0">
                <a:solidFill>
                  <a:srgbClr val="FF0000"/>
                </a:solidFill>
                <a:latin typeface="Times New Roman" panose="02020603050405020304" pitchFamily="18" charset="0"/>
                <a:cs typeface="Times New Roman" panose="02020603050405020304" pitchFamily="18" charset="0"/>
              </a:rPr>
              <a:t>pruning</a:t>
            </a:r>
            <a:r>
              <a:rPr lang="en-US" sz="2400" dirty="0">
                <a:latin typeface="Times New Roman" panose="02020603050405020304" pitchFamily="18" charset="0"/>
                <a:cs typeface="Times New Roman" panose="02020603050405020304" pitchFamily="18" charset="0"/>
              </a:rPr>
              <a:t> for quickly rejecting bad plans. We will also introduce </a:t>
            </a:r>
            <a:r>
              <a:rPr lang="en-US" sz="2400" dirty="0">
                <a:solidFill>
                  <a:srgbClr val="FF0000"/>
                </a:solidFill>
                <a:latin typeface="Times New Roman" panose="02020603050405020304" pitchFamily="18" charset="0"/>
                <a:cs typeface="Times New Roman" panose="02020603050405020304" pitchFamily="18" charset="0"/>
              </a:rPr>
              <a:t>forward and backwards chaining</a:t>
            </a:r>
            <a:r>
              <a:rPr lang="en-US" sz="2400" dirty="0">
                <a:latin typeface="Times New Roman" panose="02020603050405020304" pitchFamily="18" charset="0"/>
                <a:cs typeface="Times New Roman" panose="02020603050405020304" pitchFamily="18" charset="0"/>
              </a:rPr>
              <a:t> as a means to quickly plan to reach a goal</a:t>
            </a:r>
            <a:r>
              <a:rPr lang="en-US" sz="2400" dirty="0" smtClean="0">
                <a:latin typeface="Times New Roman" panose="02020603050405020304" pitchFamily="18" charset="0"/>
                <a:cs typeface="Times New Roman" panose="02020603050405020304" pitchFamily="18" charset="0"/>
              </a:rPr>
              <a:t>. </a:t>
            </a:r>
          </a:p>
          <a:p>
            <a:pPr marL="342900" indent="-342900">
              <a:lnSpc>
                <a:spcPct val="2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state of the art in robotics or AI today</a:t>
            </a:r>
            <a:r>
              <a:rPr lang="en-US" sz="2400" dirty="0">
                <a:latin typeface="Times New Roman" panose="02020603050405020304" pitchFamily="18" charset="0"/>
                <a:cs typeface="Times New Roman" panose="02020603050405020304" pitchFamily="18" charset="0"/>
              </a:rPr>
              <a:t>, we can simulate having a personality with a </a:t>
            </a:r>
            <a:r>
              <a:rPr lang="en-US" sz="2400" dirty="0">
                <a:solidFill>
                  <a:srgbClr val="FF0000"/>
                </a:solidFill>
                <a:latin typeface="Times New Roman" panose="02020603050405020304" pitchFamily="18" charset="0"/>
                <a:cs typeface="Times New Roman" panose="02020603050405020304" pitchFamily="18" charset="0"/>
              </a:rPr>
              <a:t>finite state machine and some Monte-Carlo modeling</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35959"/>
      </p:ext>
    </p:extLst>
  </p:cSld>
  <p:clrMapOvr>
    <a:masterClrMapping/>
  </p:clrMapOvr>
  <p:transition advTm="31044"/>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Introducing the robot and our development </a:t>
            </a:r>
            <a:r>
              <a:rPr lang="en-US" sz="3200" b="1" dirty="0" smtClean="0">
                <a:latin typeface="Times New Roman" panose="02020603050405020304" pitchFamily="18" charset="0"/>
                <a:cs typeface="Times New Roman" panose="02020603050405020304" pitchFamily="18" charset="0"/>
              </a:rPr>
              <a:t>environment</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33</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pic>
        <p:nvPicPr>
          <p:cNvPr id="3" name="Picture 2"/>
          <p:cNvPicPr>
            <a:picLocks noChangeAspect="1"/>
          </p:cNvPicPr>
          <p:nvPr/>
        </p:nvPicPr>
        <p:blipFill>
          <a:blip r:embed="rId5"/>
          <a:stretch>
            <a:fillRect/>
          </a:stretch>
        </p:blipFill>
        <p:spPr>
          <a:xfrm>
            <a:off x="5724525" y="1471511"/>
            <a:ext cx="5772150" cy="4514634"/>
          </a:xfrm>
          <a:prstGeom prst="rect">
            <a:avLst/>
          </a:prstGeom>
        </p:spPr>
      </p:pic>
      <p:sp>
        <p:nvSpPr>
          <p:cNvPr id="9" name="Rectangle 8"/>
          <p:cNvSpPr/>
          <p:nvPr/>
        </p:nvSpPr>
        <p:spPr>
          <a:xfrm>
            <a:off x="400050" y="1535430"/>
            <a:ext cx="5105400" cy="4728987"/>
          </a:xfrm>
          <a:prstGeom prst="rect">
            <a:avLst/>
          </a:prstGeom>
        </p:spPr>
        <p:txBody>
          <a:bodyPr wrap="square">
            <a:spAutoFit/>
          </a:bodyPr>
          <a:lstStyle/>
          <a:p>
            <a:pPr marL="342900" indent="-342900">
              <a:lnSpc>
                <a:spcPct val="200000"/>
              </a:lnSpc>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As shown in the photo, our robot has </a:t>
            </a:r>
            <a:r>
              <a:rPr lang="en-US" sz="2200" dirty="0" smtClean="0">
                <a:solidFill>
                  <a:srgbClr val="FF0000"/>
                </a:solidFill>
                <a:latin typeface="Times New Roman" panose="02020603050405020304" pitchFamily="18" charset="0"/>
                <a:cs typeface="Times New Roman" panose="02020603050405020304" pitchFamily="18" charset="0"/>
              </a:rPr>
              <a:t>tracks, a mechanical six degree-of-freedom arm, and a computer</a:t>
            </a:r>
            <a:r>
              <a:rPr lang="en-US" sz="2200" dirty="0" smtClean="0">
                <a:latin typeface="Times New Roman" panose="02020603050405020304" pitchFamily="18" charset="0"/>
                <a:cs typeface="Times New Roman" panose="02020603050405020304" pitchFamily="18" charset="0"/>
              </a:rPr>
              <a:t>.</a:t>
            </a:r>
          </a:p>
          <a:p>
            <a:pPr marL="342900" indent="-342900">
              <a:lnSpc>
                <a:spcPct val="200000"/>
              </a:lnSpc>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 Let's call him </a:t>
            </a:r>
            <a:r>
              <a:rPr lang="en-US" sz="2200" dirty="0" err="1" smtClean="0">
                <a:solidFill>
                  <a:srgbClr val="FF0000"/>
                </a:solidFill>
                <a:latin typeface="Times New Roman" panose="02020603050405020304" pitchFamily="18" charset="0"/>
                <a:cs typeface="Times New Roman" panose="02020603050405020304" pitchFamily="18" charset="0"/>
              </a:rPr>
              <a:t>TinMan</a:t>
            </a:r>
            <a:r>
              <a:rPr lang="en-US" sz="2200" dirty="0" smtClean="0">
                <a:latin typeface="Times New Roman" panose="02020603050405020304" pitchFamily="18" charset="0"/>
                <a:cs typeface="Times New Roman" panose="02020603050405020304" pitchFamily="18" charset="0"/>
              </a:rPr>
              <a:t>, since, like the storybook character in </a:t>
            </a:r>
            <a:r>
              <a:rPr lang="en-US" sz="2200" i="1" dirty="0" smtClean="0">
                <a:latin typeface="Times New Roman" panose="02020603050405020304" pitchFamily="18" charset="0"/>
                <a:cs typeface="Times New Roman" panose="02020603050405020304" pitchFamily="18" charset="0"/>
              </a:rPr>
              <a:t>The Wizard of Oz</a:t>
            </a:r>
            <a:r>
              <a:rPr lang="en-US" sz="2200" dirty="0" smtClean="0">
                <a:latin typeface="Times New Roman" panose="02020603050405020304" pitchFamily="18" charset="0"/>
                <a:cs typeface="Times New Roman" panose="02020603050405020304" pitchFamily="18" charset="0"/>
              </a:rPr>
              <a:t>, he has a metal body and all he wants for is a brain.</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35941"/>
      </p:ext>
    </p:extLst>
  </p:cSld>
  <p:clrMapOvr>
    <a:masterClrMapping/>
  </p:clrMapOvr>
  <p:transition advTm="31044"/>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Artificial intelligence and advanced robotics </a:t>
            </a:r>
            <a:r>
              <a:rPr lang="en-US" sz="3200" b="1" dirty="0" smtClean="0">
                <a:latin typeface="Times New Roman" panose="02020603050405020304" pitchFamily="18" charset="0"/>
                <a:cs typeface="Times New Roman" panose="02020603050405020304" pitchFamily="18" charset="0"/>
              </a:rPr>
              <a:t>techniques</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34</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3" name="Rectangle 2"/>
          <p:cNvSpPr/>
          <p:nvPr/>
        </p:nvSpPr>
        <p:spPr>
          <a:xfrm>
            <a:off x="601662" y="1573530"/>
            <a:ext cx="11125200" cy="4524315"/>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Our tasks in this book </a:t>
            </a:r>
            <a:r>
              <a:rPr lang="en-IN" sz="2400" dirty="0" err="1">
                <a:latin typeface="Times New Roman" panose="02020603050405020304" pitchFamily="18" charset="0"/>
                <a:cs typeface="Times New Roman" panose="02020603050405020304" pitchFamily="18" charset="0"/>
              </a:rPr>
              <a:t>center</a:t>
            </a:r>
            <a:r>
              <a:rPr lang="en-IN" sz="2400" dirty="0">
                <a:latin typeface="Times New Roman" panose="02020603050405020304" pitchFamily="18" charset="0"/>
                <a:cs typeface="Times New Roman" panose="02020603050405020304" pitchFamily="18" charset="0"/>
              </a:rPr>
              <a:t> around picking up toys in an interior space, so our robot has </a:t>
            </a:r>
            <a:r>
              <a:rPr lang="en-IN" sz="2400" dirty="0" smtClean="0">
                <a:latin typeface="Times New Roman" panose="02020603050405020304" pitchFamily="18" charset="0"/>
                <a:cs typeface="Times New Roman" panose="02020603050405020304" pitchFamily="18" charset="0"/>
              </a:rPr>
              <a:t>a </a:t>
            </a:r>
            <a:r>
              <a:rPr lang="en-IN" sz="2400" dirty="0" smtClean="0">
                <a:solidFill>
                  <a:srgbClr val="FF0000"/>
                </a:solidFill>
                <a:latin typeface="Times New Roman" panose="02020603050405020304" pitchFamily="18" charset="0"/>
                <a:cs typeface="Times New Roman" panose="02020603050405020304" pitchFamily="18" charset="0"/>
              </a:rPr>
              <a:t>solid base with two motors and tracks </a:t>
            </a:r>
            <a:r>
              <a:rPr lang="en-IN" sz="2400" dirty="0" smtClean="0">
                <a:latin typeface="Times New Roman" panose="02020603050405020304" pitchFamily="18" charset="0"/>
                <a:cs typeface="Times New Roman" panose="02020603050405020304" pitchFamily="18" charset="0"/>
              </a:rPr>
              <a:t>for driving over </a:t>
            </a:r>
            <a:r>
              <a:rPr lang="en-IN" sz="2400" dirty="0">
                <a:latin typeface="Times New Roman" panose="02020603050405020304" pitchFamily="18" charset="0"/>
                <a:cs typeface="Times New Roman" panose="02020603050405020304" pitchFamily="18" charset="0"/>
              </a:rPr>
              <a:t>a carpet. </a:t>
            </a:r>
            <a:r>
              <a:rPr lang="en-IN" sz="2400" dirty="0">
                <a:solidFill>
                  <a:srgbClr val="FF0000"/>
                </a:solidFill>
                <a:latin typeface="Times New Roman" panose="02020603050405020304" pitchFamily="18" charset="0"/>
                <a:cs typeface="Times New Roman" panose="02020603050405020304" pitchFamily="18" charset="0"/>
              </a:rPr>
              <a:t>Our steering method is </a:t>
            </a:r>
            <a:r>
              <a:rPr lang="en-IN" sz="2400" dirty="0" smtClean="0">
                <a:solidFill>
                  <a:srgbClr val="FF0000"/>
                </a:solidFill>
                <a:latin typeface="Times New Roman" panose="02020603050405020304" pitchFamily="18" charset="0"/>
                <a:cs typeface="Times New Roman" panose="02020603050405020304" pitchFamily="18" charset="0"/>
              </a:rPr>
              <a:t>the tank-type</a:t>
            </a:r>
            <a:r>
              <a:rPr lang="en-IN" sz="2400" dirty="0">
                <a:latin typeface="Times New Roman" panose="02020603050405020304" pitchFamily="18" charset="0"/>
                <a:cs typeface="Times New Roman" panose="02020603050405020304" pitchFamily="18" charset="0"/>
              </a:rPr>
              <a:t>, or differential drive </a:t>
            </a:r>
            <a:r>
              <a:rPr lang="en-IN" sz="2400" dirty="0" smtClean="0">
                <a:latin typeface="Times New Roman" panose="02020603050405020304" pitchFamily="18" charset="0"/>
                <a:cs typeface="Times New Roman" panose="02020603050405020304" pitchFamily="18" charset="0"/>
              </a:rPr>
              <a:t>where </a:t>
            </a:r>
            <a:r>
              <a:rPr lang="en-IN" sz="2400" dirty="0">
                <a:latin typeface="Times New Roman" panose="02020603050405020304" pitchFamily="18" charset="0"/>
                <a:cs typeface="Times New Roman" panose="02020603050405020304" pitchFamily="18" charset="0"/>
              </a:rPr>
              <a:t>we steer by sending different commands to the </a:t>
            </a:r>
            <a:r>
              <a:rPr lang="en-IN" sz="2400" dirty="0" smtClean="0">
                <a:latin typeface="Times New Roman" panose="02020603050405020304" pitchFamily="18" charset="0"/>
                <a:cs typeface="Times New Roman" panose="02020603050405020304" pitchFamily="18" charset="0"/>
              </a:rPr>
              <a:t>track motors</a:t>
            </a:r>
            <a:r>
              <a:rPr lang="en-IN" sz="2400" dirty="0">
                <a:latin typeface="Times New Roman" panose="02020603050405020304" pitchFamily="18" charset="0"/>
                <a:cs typeface="Times New Roman" panose="02020603050405020304" pitchFamily="18" charset="0"/>
              </a:rPr>
              <a:t>. </a:t>
            </a:r>
            <a:endParaRPr lang="en-IN" sz="2400" dirty="0" smtClean="0">
              <a:latin typeface="Times New Roman" panose="02020603050405020304" pitchFamily="18" charset="0"/>
              <a:cs typeface="Times New Roman" panose="02020603050405020304" pitchFamily="18" charset="0"/>
            </a:endParaRPr>
          </a:p>
          <a:p>
            <a:pPr marL="342900" indent="-342900" algn="just">
              <a:lnSpc>
                <a:spcPct val="200000"/>
              </a:lnSpc>
              <a:buFont typeface="Arial" panose="020B0604020202020204" pitchFamily="34" charset="0"/>
              <a:buChar char="•"/>
            </a:pPr>
            <a:r>
              <a:rPr lang="en-IN" sz="2400" dirty="0" smtClean="0">
                <a:latin typeface="Times New Roman" panose="02020603050405020304" pitchFamily="18" charset="0"/>
                <a:cs typeface="Times New Roman" panose="02020603050405020304" pitchFamily="18" charset="0"/>
              </a:rPr>
              <a:t>If </a:t>
            </a:r>
            <a:r>
              <a:rPr lang="en-IN" sz="2400" dirty="0">
                <a:latin typeface="Times New Roman" panose="02020603050405020304" pitchFamily="18" charset="0"/>
                <a:cs typeface="Times New Roman" panose="02020603050405020304" pitchFamily="18" charset="0"/>
              </a:rPr>
              <a:t>we want to go straight ahead, we set both motors to the same forward speed. If</a:t>
            </a:r>
          </a:p>
          <a:p>
            <a:pPr algn="just">
              <a:lnSpc>
                <a:spcPct val="200000"/>
              </a:lnSpc>
            </a:pPr>
            <a:r>
              <a:rPr lang="en-IN" sz="2400" dirty="0" smtClean="0">
                <a:latin typeface="Times New Roman" panose="02020603050405020304" pitchFamily="18" charset="0"/>
                <a:cs typeface="Times New Roman" panose="02020603050405020304" pitchFamily="18" charset="0"/>
              </a:rPr>
              <a:t>     we </a:t>
            </a:r>
            <a:r>
              <a:rPr lang="en-IN" sz="2400" dirty="0">
                <a:latin typeface="Times New Roman" panose="02020603050405020304" pitchFamily="18" charset="0"/>
                <a:cs typeface="Times New Roman" panose="02020603050405020304" pitchFamily="18" charset="0"/>
              </a:rPr>
              <a:t>want to travel backward, we reverse both motors the same amount. </a:t>
            </a:r>
            <a:endParaRPr lang="en-I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124486"/>
      </p:ext>
    </p:extLst>
  </p:cSld>
  <p:clrMapOvr>
    <a:masterClrMapping/>
  </p:clrMapOvr>
  <p:transition advTm="31044"/>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Artificial intelligence and advanced robotics </a:t>
            </a:r>
            <a:r>
              <a:rPr lang="en-US" sz="3200" b="1" dirty="0" smtClean="0">
                <a:latin typeface="Times New Roman" panose="02020603050405020304" pitchFamily="18" charset="0"/>
                <a:cs typeface="Times New Roman" panose="02020603050405020304" pitchFamily="18" charset="0"/>
              </a:rPr>
              <a:t>techniques</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35</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3" name="Rectangle 2"/>
          <p:cNvSpPr/>
          <p:nvPr/>
        </p:nvSpPr>
        <p:spPr>
          <a:xfrm>
            <a:off x="601662" y="1275933"/>
            <a:ext cx="11125200" cy="5262979"/>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IN" sz="2400" dirty="0" smtClean="0">
                <a:latin typeface="Times New Roman" panose="02020603050405020304" pitchFamily="18" charset="0"/>
                <a:cs typeface="Times New Roman" panose="02020603050405020304" pitchFamily="18" charset="0"/>
              </a:rPr>
              <a:t>Turns are accomplished </a:t>
            </a:r>
            <a:r>
              <a:rPr lang="en-IN" sz="2400" dirty="0">
                <a:latin typeface="Times New Roman" panose="02020603050405020304" pitchFamily="18" charset="0"/>
                <a:cs typeface="Times New Roman" panose="02020603050405020304" pitchFamily="18" charset="0"/>
              </a:rPr>
              <a:t>by moving one motor forward and the other backward (which makes </a:t>
            </a:r>
            <a:r>
              <a:rPr lang="en-IN" sz="2400" dirty="0" smtClean="0">
                <a:latin typeface="Times New Roman" panose="02020603050405020304" pitchFamily="18" charset="0"/>
                <a:cs typeface="Times New Roman" panose="02020603050405020304" pitchFamily="18" charset="0"/>
              </a:rPr>
              <a:t>the robot </a:t>
            </a:r>
            <a:r>
              <a:rPr lang="en-IN" sz="2400" dirty="0">
                <a:latin typeface="Times New Roman" panose="02020603050405020304" pitchFamily="18" charset="0"/>
                <a:cs typeface="Times New Roman" panose="02020603050405020304" pitchFamily="18" charset="0"/>
              </a:rPr>
              <a:t>turn in place) or by giving one motor more forward drive than the other. </a:t>
            </a:r>
            <a:endParaRPr lang="en-IN" sz="2400" dirty="0" smtClean="0">
              <a:latin typeface="Times New Roman" panose="02020603050405020304" pitchFamily="18" charset="0"/>
              <a:cs typeface="Times New Roman" panose="02020603050405020304" pitchFamily="18" charset="0"/>
            </a:endParaRPr>
          </a:p>
          <a:p>
            <a:pPr marL="342900" indent="-342900" algn="just">
              <a:lnSpc>
                <a:spcPct val="200000"/>
              </a:lnSpc>
              <a:buFont typeface="Arial" panose="020B0604020202020204" pitchFamily="34" charset="0"/>
              <a:buChar char="•"/>
            </a:pPr>
            <a:r>
              <a:rPr lang="en-IN" sz="2400" dirty="0" smtClean="0">
                <a:latin typeface="Times New Roman" panose="02020603050405020304" pitchFamily="18" charset="0"/>
                <a:cs typeface="Times New Roman" panose="02020603050405020304" pitchFamily="18" charset="0"/>
              </a:rPr>
              <a:t>We can make </a:t>
            </a:r>
            <a:r>
              <a:rPr lang="en-IN" sz="2400" dirty="0">
                <a:latin typeface="Times New Roman" panose="02020603050405020304" pitchFamily="18" charset="0"/>
                <a:cs typeface="Times New Roman" panose="02020603050405020304" pitchFamily="18" charset="0"/>
              </a:rPr>
              <a:t>any sort of turn this way. In order to pick up toys we need some sort of </a:t>
            </a:r>
            <a:r>
              <a:rPr lang="en-IN" sz="2400" dirty="0">
                <a:solidFill>
                  <a:srgbClr val="FF0000"/>
                </a:solidFill>
                <a:latin typeface="Times New Roman" panose="02020603050405020304" pitchFamily="18" charset="0"/>
                <a:cs typeface="Times New Roman" panose="02020603050405020304" pitchFamily="18" charset="0"/>
              </a:rPr>
              <a:t>manipulator</a:t>
            </a:r>
            <a:r>
              <a:rPr lang="en-IN" sz="2400" dirty="0" smtClean="0">
                <a:latin typeface="Times New Roman" panose="02020603050405020304" pitchFamily="18" charset="0"/>
                <a:cs typeface="Times New Roman" panose="02020603050405020304" pitchFamily="18" charset="0"/>
              </a:rPr>
              <a:t>, so </a:t>
            </a:r>
            <a:r>
              <a:rPr lang="en-IN" sz="2400" dirty="0">
                <a:latin typeface="Times New Roman" panose="02020603050405020304" pitchFamily="18" charset="0"/>
                <a:cs typeface="Times New Roman" panose="02020603050405020304" pitchFamily="18" charset="0"/>
              </a:rPr>
              <a:t>I've included a </a:t>
            </a:r>
            <a:r>
              <a:rPr lang="en-IN" sz="2400" dirty="0">
                <a:solidFill>
                  <a:srgbClr val="FF0000"/>
                </a:solidFill>
                <a:latin typeface="Times New Roman" panose="02020603050405020304" pitchFamily="18" charset="0"/>
                <a:cs typeface="Times New Roman" panose="02020603050405020304" pitchFamily="18" charset="0"/>
              </a:rPr>
              <a:t>six-axis robot arm that imitates a shoulder – elbow – wrist- </a:t>
            </a:r>
            <a:r>
              <a:rPr lang="en-IN" sz="2400" dirty="0" smtClean="0">
                <a:solidFill>
                  <a:srgbClr val="FF0000"/>
                </a:solidFill>
                <a:latin typeface="Times New Roman" panose="02020603050405020304" pitchFamily="18" charset="0"/>
                <a:cs typeface="Times New Roman" panose="02020603050405020304" pitchFamily="18" charset="0"/>
              </a:rPr>
              <a:t>hand combination </a:t>
            </a:r>
            <a:r>
              <a:rPr lang="en-IN" sz="2400" dirty="0">
                <a:solidFill>
                  <a:srgbClr val="FF0000"/>
                </a:solidFill>
                <a:latin typeface="Times New Roman" panose="02020603050405020304" pitchFamily="18" charset="0"/>
                <a:cs typeface="Times New Roman" panose="02020603050405020304" pitchFamily="18" charset="0"/>
              </a:rPr>
              <a:t>that is quite dexterous</a:t>
            </a:r>
            <a:r>
              <a:rPr lang="en-IN" sz="2400" dirty="0">
                <a:latin typeface="Times New Roman" panose="02020603050405020304" pitchFamily="18" charset="0"/>
                <a:cs typeface="Times New Roman" panose="02020603050405020304" pitchFamily="18" charset="0"/>
              </a:rPr>
              <a:t>, and since it is made out of </a:t>
            </a:r>
            <a:r>
              <a:rPr lang="en-IN" sz="2400" dirty="0">
                <a:solidFill>
                  <a:srgbClr val="FF0000"/>
                </a:solidFill>
                <a:latin typeface="Times New Roman" panose="02020603050405020304" pitchFamily="18" charset="0"/>
                <a:cs typeface="Times New Roman" panose="02020603050405020304" pitchFamily="18" charset="0"/>
              </a:rPr>
              <a:t>standard digital servos</a:t>
            </a:r>
            <a:r>
              <a:rPr lang="en-IN" sz="2400" dirty="0" smtClean="0">
                <a:solidFill>
                  <a:srgbClr val="FF0000"/>
                </a:solidFill>
                <a:latin typeface="Times New Roman" panose="02020603050405020304" pitchFamily="18" charset="0"/>
                <a:cs typeface="Times New Roman" panose="02020603050405020304" pitchFamily="18" charset="0"/>
              </a:rPr>
              <a:t>, quite </a:t>
            </a:r>
            <a:r>
              <a:rPr lang="en-IN" sz="2400" dirty="0">
                <a:solidFill>
                  <a:srgbClr val="FF0000"/>
                </a:solidFill>
                <a:latin typeface="Times New Roman" panose="02020603050405020304" pitchFamily="18" charset="0"/>
                <a:cs typeface="Times New Roman" panose="02020603050405020304" pitchFamily="18" charset="0"/>
              </a:rPr>
              <a:t>easy to wire and program</a:t>
            </a:r>
            <a:r>
              <a:rPr lang="en-IN" sz="2400" dirty="0" smtClean="0">
                <a:solidFill>
                  <a:srgbClr val="FF0000"/>
                </a:solidFill>
                <a:latin typeface="Times New Roman" panose="02020603050405020304" pitchFamily="18" charset="0"/>
                <a:cs typeface="Times New Roman" panose="02020603050405020304" pitchFamily="18" charset="0"/>
              </a:rPr>
              <a:t>.</a:t>
            </a:r>
            <a:endParaRPr lang="en-I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738790"/>
      </p:ext>
    </p:extLst>
  </p:cSld>
  <p:clrMapOvr>
    <a:masterClrMapping/>
  </p:clrMapOvr>
  <p:transition advTm="31044"/>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Artificial intelligence and advanced robotics </a:t>
            </a:r>
            <a:r>
              <a:rPr lang="en-US" sz="3200" b="1" dirty="0" smtClean="0">
                <a:latin typeface="Times New Roman" panose="02020603050405020304" pitchFamily="18" charset="0"/>
                <a:cs typeface="Times New Roman" panose="02020603050405020304" pitchFamily="18" charset="0"/>
              </a:rPr>
              <a:t>techniques</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36</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3" name="Rectangle 2"/>
          <p:cNvSpPr/>
          <p:nvPr/>
        </p:nvSpPr>
        <p:spPr>
          <a:xfrm>
            <a:off x="300831" y="1082040"/>
            <a:ext cx="11726862" cy="5406095"/>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IN" sz="2200" dirty="0" smtClean="0">
                <a:latin typeface="Times New Roman" panose="02020603050405020304" pitchFamily="18" charset="0"/>
                <a:cs typeface="Times New Roman" panose="02020603050405020304" pitchFamily="18" charset="0"/>
              </a:rPr>
              <a:t>You </a:t>
            </a:r>
            <a:r>
              <a:rPr lang="en-IN" sz="2200" dirty="0">
                <a:latin typeface="Times New Roman" panose="02020603050405020304" pitchFamily="18" charset="0"/>
                <a:cs typeface="Times New Roman" panose="02020603050405020304" pitchFamily="18" charset="0"/>
              </a:rPr>
              <a:t>will note that the </a:t>
            </a:r>
            <a:r>
              <a:rPr lang="en-IN" sz="2200" dirty="0">
                <a:solidFill>
                  <a:srgbClr val="FF0000"/>
                </a:solidFill>
                <a:latin typeface="Times New Roman" panose="02020603050405020304" pitchFamily="18" charset="0"/>
                <a:cs typeface="Times New Roman" panose="02020603050405020304" pitchFamily="18" charset="0"/>
              </a:rPr>
              <a:t>entire robot runs on one battery</a:t>
            </a:r>
            <a:r>
              <a:rPr lang="en-IN" sz="2200" dirty="0">
                <a:latin typeface="Times New Roman" panose="02020603050405020304" pitchFamily="18" charset="0"/>
                <a:cs typeface="Times New Roman" panose="02020603050405020304" pitchFamily="18" charset="0"/>
              </a:rPr>
              <a:t>. You may want to split that and </a:t>
            </a:r>
            <a:r>
              <a:rPr lang="en-IN" sz="2200" dirty="0" smtClean="0">
                <a:latin typeface="Times New Roman" panose="02020603050405020304" pitchFamily="18" charset="0"/>
                <a:cs typeface="Times New Roman" panose="02020603050405020304" pitchFamily="18" charset="0"/>
              </a:rPr>
              <a:t>have a </a:t>
            </a:r>
            <a:r>
              <a:rPr lang="en-IN" sz="2200" dirty="0">
                <a:solidFill>
                  <a:srgbClr val="FF0000"/>
                </a:solidFill>
                <a:latin typeface="Times New Roman" panose="02020603050405020304" pitchFamily="18" charset="0"/>
                <a:cs typeface="Times New Roman" panose="02020603050405020304" pitchFamily="18" charset="0"/>
              </a:rPr>
              <a:t>separate battery for the computer and the motors</a:t>
            </a:r>
            <a:r>
              <a:rPr lang="en-IN" sz="2200" dirty="0">
                <a:latin typeface="Times New Roman" panose="02020603050405020304" pitchFamily="18" charset="0"/>
                <a:cs typeface="Times New Roman" panose="02020603050405020304" pitchFamily="18" charset="0"/>
              </a:rPr>
              <a:t>. </a:t>
            </a:r>
            <a:endParaRPr lang="en-IN" sz="2200" dirty="0" smtClean="0">
              <a:latin typeface="Times New Roman" panose="02020603050405020304" pitchFamily="18" charset="0"/>
              <a:cs typeface="Times New Roman" panose="02020603050405020304" pitchFamily="18" charset="0"/>
            </a:endParaRPr>
          </a:p>
          <a:p>
            <a:pPr marL="342900" indent="-342900" algn="just">
              <a:lnSpc>
                <a:spcPct val="200000"/>
              </a:lnSpc>
              <a:buFont typeface="Arial" panose="020B0604020202020204" pitchFamily="34" charset="0"/>
              <a:buChar char="•"/>
            </a:pPr>
            <a:r>
              <a:rPr lang="en-IN" sz="2200" dirty="0" smtClean="0">
                <a:latin typeface="Times New Roman" panose="02020603050405020304" pitchFamily="18" charset="0"/>
                <a:cs typeface="Times New Roman" panose="02020603050405020304" pitchFamily="18" charset="0"/>
              </a:rPr>
              <a:t>This </a:t>
            </a:r>
            <a:r>
              <a:rPr lang="en-IN" sz="2200" dirty="0">
                <a:latin typeface="Times New Roman" panose="02020603050405020304" pitchFamily="18" charset="0"/>
                <a:cs typeface="Times New Roman" panose="02020603050405020304" pitchFamily="18" charset="0"/>
              </a:rPr>
              <a:t>is a common practice, and many </a:t>
            </a:r>
            <a:r>
              <a:rPr lang="en-IN" sz="2200" dirty="0" smtClean="0">
                <a:latin typeface="Times New Roman" panose="02020603050405020304" pitchFamily="18" charset="0"/>
                <a:cs typeface="Times New Roman" panose="02020603050405020304" pitchFamily="18" charset="0"/>
              </a:rPr>
              <a:t>of my </a:t>
            </a:r>
            <a:r>
              <a:rPr lang="en-IN" sz="2200" dirty="0">
                <a:latin typeface="Times New Roman" panose="02020603050405020304" pitchFamily="18" charset="0"/>
                <a:cs typeface="Times New Roman" panose="02020603050405020304" pitchFamily="18" charset="0"/>
              </a:rPr>
              <a:t>robots have had separate power for each. Make sure if you do to connect the </a:t>
            </a:r>
            <a:r>
              <a:rPr lang="en-IN" sz="2200" dirty="0" smtClean="0">
                <a:latin typeface="Times New Roman" panose="02020603050405020304" pitchFamily="18" charset="0"/>
                <a:cs typeface="Times New Roman" panose="02020603050405020304" pitchFamily="18" charset="0"/>
              </a:rPr>
              <a:t>ground wires </a:t>
            </a:r>
            <a:r>
              <a:rPr lang="en-IN" sz="2200" dirty="0">
                <a:latin typeface="Times New Roman" panose="02020603050405020304" pitchFamily="18" charset="0"/>
                <a:cs typeface="Times New Roman" panose="02020603050405020304" pitchFamily="18" charset="0"/>
              </a:rPr>
              <a:t>of the two systems together. I've tested my power supply carefully and have not </a:t>
            </a:r>
            <a:r>
              <a:rPr lang="en-IN" sz="2200" dirty="0" smtClean="0">
                <a:latin typeface="Times New Roman" panose="02020603050405020304" pitchFamily="18" charset="0"/>
                <a:cs typeface="Times New Roman" panose="02020603050405020304" pitchFamily="18" charset="0"/>
              </a:rPr>
              <a:t>had problems </a:t>
            </a:r>
            <a:r>
              <a:rPr lang="en-IN" sz="2200" dirty="0">
                <a:latin typeface="Times New Roman" panose="02020603050405020304" pitchFamily="18" charset="0"/>
                <a:cs typeface="Times New Roman" panose="02020603050405020304" pitchFamily="18" charset="0"/>
              </a:rPr>
              <a:t>with temperature or noise, although I </a:t>
            </a:r>
            <a:r>
              <a:rPr lang="en-IN" sz="2200" dirty="0">
                <a:solidFill>
                  <a:srgbClr val="FF0000"/>
                </a:solidFill>
                <a:latin typeface="Times New Roman" panose="02020603050405020304" pitchFamily="18" charset="0"/>
                <a:cs typeface="Times New Roman" panose="02020603050405020304" pitchFamily="18" charset="0"/>
              </a:rPr>
              <a:t>don't run the arm and drive motors at </a:t>
            </a:r>
            <a:r>
              <a:rPr lang="en-IN" sz="2200" dirty="0" smtClean="0">
                <a:solidFill>
                  <a:srgbClr val="FF0000"/>
                </a:solidFill>
                <a:latin typeface="Times New Roman" panose="02020603050405020304" pitchFamily="18" charset="0"/>
                <a:cs typeface="Times New Roman" panose="02020603050405020304" pitchFamily="18" charset="0"/>
              </a:rPr>
              <a:t>the same </a:t>
            </a:r>
            <a:r>
              <a:rPr lang="en-IN" sz="2200" dirty="0">
                <a:solidFill>
                  <a:srgbClr val="FF0000"/>
                </a:solidFill>
                <a:latin typeface="Times New Roman" panose="02020603050405020304" pitchFamily="18" charset="0"/>
                <a:cs typeface="Times New Roman" panose="02020603050405020304" pitchFamily="18" charset="0"/>
              </a:rPr>
              <a:t>time</a:t>
            </a:r>
            <a:r>
              <a:rPr lang="en-IN" sz="2200" dirty="0" smtClean="0">
                <a:solidFill>
                  <a:srgbClr val="FF0000"/>
                </a:solidFill>
                <a:latin typeface="Times New Roman" panose="02020603050405020304" pitchFamily="18" charset="0"/>
                <a:cs typeface="Times New Roman" panose="02020603050405020304" pitchFamily="18" charset="0"/>
              </a:rPr>
              <a:t>.</a:t>
            </a:r>
          </a:p>
          <a:p>
            <a:pPr marL="342900" indent="-342900" algn="just">
              <a:lnSpc>
                <a:spcPct val="200000"/>
              </a:lnSpc>
              <a:buFont typeface="Arial" panose="020B0604020202020204" pitchFamily="34" charset="0"/>
              <a:buChar char="•"/>
            </a:pPr>
            <a:r>
              <a:rPr lang="en-IN" sz="2200" dirty="0" smtClean="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If you </a:t>
            </a:r>
            <a:r>
              <a:rPr lang="en-IN" sz="2200" dirty="0">
                <a:solidFill>
                  <a:srgbClr val="FF0000"/>
                </a:solidFill>
                <a:latin typeface="Times New Roman" panose="02020603050405020304" pitchFamily="18" charset="0"/>
                <a:cs typeface="Times New Roman" panose="02020603050405020304" pitchFamily="18" charset="0"/>
              </a:rPr>
              <a:t>have noise from the motors upsetting the </a:t>
            </a:r>
            <a:r>
              <a:rPr lang="en-IN" sz="2200" dirty="0" err="1">
                <a:solidFill>
                  <a:srgbClr val="FF0000"/>
                </a:solidFill>
                <a:latin typeface="Times New Roman" panose="02020603050405020304" pitchFamily="18" charset="0"/>
                <a:cs typeface="Times New Roman" panose="02020603050405020304" pitchFamily="18" charset="0"/>
              </a:rPr>
              <a:t>Arduino</a:t>
            </a:r>
            <a:r>
              <a:rPr lang="en-IN" sz="2200" dirty="0">
                <a:solidFill>
                  <a:srgbClr val="FF0000"/>
                </a:solidFill>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(and you will </a:t>
            </a:r>
            <a:r>
              <a:rPr lang="en-IN" sz="2200" dirty="0" smtClean="0">
                <a:latin typeface="Times New Roman" panose="02020603050405020304" pitchFamily="18" charset="0"/>
                <a:cs typeface="Times New Roman" panose="02020603050405020304" pitchFamily="18" charset="0"/>
              </a:rPr>
              <a:t>tell because </a:t>
            </a:r>
            <a:r>
              <a:rPr lang="en-IN" sz="2200" dirty="0">
                <a:latin typeface="Times New Roman" panose="02020603050405020304" pitchFamily="18" charset="0"/>
                <a:cs typeface="Times New Roman" panose="02020603050405020304" pitchFamily="18" charset="0"/>
              </a:rPr>
              <a:t>the </a:t>
            </a:r>
            <a:r>
              <a:rPr lang="en-IN" sz="2200" dirty="0" err="1">
                <a:latin typeface="Times New Roman" panose="02020603050405020304" pitchFamily="18" charset="0"/>
                <a:cs typeface="Times New Roman" panose="02020603050405020304" pitchFamily="18" charset="0"/>
              </a:rPr>
              <a:t>Arduino</a:t>
            </a:r>
            <a:r>
              <a:rPr lang="en-IN" sz="2200" dirty="0">
                <a:latin typeface="Times New Roman" panose="02020603050405020304" pitchFamily="18" charset="0"/>
                <a:cs typeface="Times New Roman" panose="02020603050405020304" pitchFamily="18" charset="0"/>
              </a:rPr>
              <a:t> will keep resetting itself), you can add a </a:t>
            </a:r>
            <a:r>
              <a:rPr lang="en-IN" sz="2200" dirty="0">
                <a:solidFill>
                  <a:srgbClr val="FF0000"/>
                </a:solidFill>
                <a:latin typeface="Times New Roman" panose="02020603050405020304" pitchFamily="18" charset="0"/>
                <a:cs typeface="Times New Roman" panose="02020603050405020304" pitchFamily="18" charset="0"/>
              </a:rPr>
              <a:t>small filter capacitor of 10 </a:t>
            </a:r>
            <a:r>
              <a:rPr lang="en-IN" sz="2200" dirty="0" err="1" smtClean="0">
                <a:solidFill>
                  <a:srgbClr val="FF0000"/>
                </a:solidFill>
                <a:latin typeface="Times New Roman" panose="02020603050405020304" pitchFamily="18" charset="0"/>
                <a:cs typeface="Times New Roman" panose="02020603050405020304" pitchFamily="18" charset="0"/>
              </a:rPr>
              <a:t>μf</a:t>
            </a:r>
            <a:r>
              <a:rPr lang="en-IN" sz="2200" dirty="0" smtClean="0">
                <a:solidFill>
                  <a:srgbClr val="FF0000"/>
                </a:solidFill>
                <a:latin typeface="Times New Roman" panose="02020603050405020304" pitchFamily="18" charset="0"/>
                <a:cs typeface="Times New Roman" panose="02020603050405020304" pitchFamily="18" charset="0"/>
              </a:rPr>
              <a:t> across </a:t>
            </a:r>
            <a:r>
              <a:rPr lang="en-IN" sz="2200" dirty="0">
                <a:solidFill>
                  <a:srgbClr val="FF0000"/>
                </a:solidFill>
                <a:latin typeface="Times New Roman" panose="02020603050405020304" pitchFamily="18" charset="0"/>
                <a:cs typeface="Times New Roman" panose="02020603050405020304" pitchFamily="18" charset="0"/>
              </a:rPr>
              <a:t>the motor wires.</a:t>
            </a:r>
          </a:p>
        </p:txBody>
      </p:sp>
    </p:spTree>
    <p:extLst>
      <p:ext uri="{BB962C8B-B14F-4D97-AF65-F5344CB8AC3E}">
        <p14:creationId xmlns:p14="http://schemas.microsoft.com/office/powerpoint/2010/main" val="911223991"/>
      </p:ext>
    </p:extLst>
  </p:cSld>
  <p:clrMapOvr>
    <a:masterClrMapping/>
  </p:clrMapOvr>
  <p:transition advTm="31044"/>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Artificial intelligence and advanced robotics </a:t>
            </a:r>
            <a:r>
              <a:rPr lang="en-US" sz="3200" b="1" dirty="0" smtClean="0">
                <a:latin typeface="Times New Roman" panose="02020603050405020304" pitchFamily="18" charset="0"/>
                <a:cs typeface="Times New Roman" panose="02020603050405020304" pitchFamily="18" charset="0"/>
              </a:rPr>
              <a:t>techniques</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37</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pic>
        <p:nvPicPr>
          <p:cNvPr id="9" name="Picture 8"/>
          <p:cNvPicPr>
            <a:picLocks noChangeAspect="1"/>
          </p:cNvPicPr>
          <p:nvPr/>
        </p:nvPicPr>
        <p:blipFill>
          <a:blip r:embed="rId5"/>
          <a:stretch>
            <a:fillRect/>
          </a:stretch>
        </p:blipFill>
        <p:spPr>
          <a:xfrm>
            <a:off x="1939767" y="1329055"/>
            <a:ext cx="8617312" cy="4862135"/>
          </a:xfrm>
          <a:prstGeom prst="rect">
            <a:avLst/>
          </a:prstGeom>
        </p:spPr>
      </p:pic>
    </p:spTree>
    <p:extLst>
      <p:ext uri="{BB962C8B-B14F-4D97-AF65-F5344CB8AC3E}">
        <p14:creationId xmlns:p14="http://schemas.microsoft.com/office/powerpoint/2010/main" val="3791342184"/>
      </p:ext>
    </p:extLst>
  </p:cSld>
  <p:clrMapOvr>
    <a:masterClrMapping/>
  </p:clrMapOvr>
  <p:transition advTm="31044"/>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Artificial intelligence and advanced robotics </a:t>
            </a:r>
            <a:r>
              <a:rPr lang="en-US" sz="3200" b="1" dirty="0" smtClean="0">
                <a:latin typeface="Times New Roman" panose="02020603050405020304" pitchFamily="18" charset="0"/>
                <a:cs typeface="Times New Roman" panose="02020603050405020304" pitchFamily="18" charset="0"/>
              </a:rPr>
              <a:t>techniques</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38</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Rectangle 10"/>
          <p:cNvSpPr/>
          <p:nvPr/>
        </p:nvSpPr>
        <p:spPr>
          <a:xfrm>
            <a:off x="668764" y="1381227"/>
            <a:ext cx="11159320" cy="5016758"/>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main control </a:t>
            </a:r>
            <a:r>
              <a:rPr lang="en-US" sz="2000" dirty="0">
                <a:latin typeface="Times New Roman" panose="02020603050405020304" pitchFamily="18" charset="0"/>
                <a:cs typeface="Times New Roman" panose="02020603050405020304" pitchFamily="18" charset="0"/>
              </a:rPr>
              <a:t>of the </a:t>
            </a:r>
            <a:r>
              <a:rPr lang="en-US" sz="2000" dirty="0" err="1">
                <a:latin typeface="Times New Roman" panose="02020603050405020304" pitchFamily="18" charset="0"/>
                <a:cs typeface="Times New Roman" panose="02020603050405020304" pitchFamily="18" charset="0"/>
              </a:rPr>
              <a:t>TinMan</a:t>
            </a:r>
            <a:r>
              <a:rPr lang="en-US" sz="2000" dirty="0">
                <a:latin typeface="Times New Roman" panose="02020603050405020304" pitchFamily="18" charset="0"/>
                <a:cs typeface="Times New Roman" panose="02020603050405020304" pitchFamily="18" charset="0"/>
              </a:rPr>
              <a:t> robot is the </a:t>
            </a:r>
            <a:r>
              <a:rPr lang="en-US" sz="2000" dirty="0">
                <a:solidFill>
                  <a:srgbClr val="FF0000"/>
                </a:solidFill>
                <a:latin typeface="Times New Roman" panose="02020603050405020304" pitchFamily="18" charset="0"/>
                <a:cs typeface="Times New Roman" panose="02020603050405020304" pitchFamily="18" charset="0"/>
              </a:rPr>
              <a:t>Raspberry Pi 3 single board computer </a:t>
            </a:r>
            <a:r>
              <a:rPr lang="en-US" sz="2000" dirty="0">
                <a:latin typeface="Times New Roman" panose="02020603050405020304" pitchFamily="18" charset="0"/>
                <a:cs typeface="Times New Roman" panose="02020603050405020304" pitchFamily="18" charset="0"/>
              </a:rPr>
              <a:t>(SBC</a:t>
            </a:r>
            <a:r>
              <a:rPr lang="en-US" sz="2000" dirty="0" smtClean="0">
                <a:latin typeface="Times New Roman" panose="02020603050405020304" pitchFamily="18" charset="0"/>
                <a:cs typeface="Times New Roman" panose="02020603050405020304" pitchFamily="18" charset="0"/>
              </a:rPr>
              <a:t>),that </a:t>
            </a:r>
            <a:r>
              <a:rPr lang="en-US" sz="2000" dirty="0">
                <a:solidFill>
                  <a:srgbClr val="FF0000"/>
                </a:solidFill>
                <a:latin typeface="Times New Roman" panose="02020603050405020304" pitchFamily="18" charset="0"/>
                <a:cs typeface="Times New Roman" panose="02020603050405020304" pitchFamily="18" charset="0"/>
              </a:rPr>
              <a:t>talks to the operator via a built-in Wi-Fi network. </a:t>
            </a:r>
            <a:endParaRPr lang="en-US" sz="2000" dirty="0" smtClean="0">
              <a:solidFill>
                <a:srgbClr val="FF0000"/>
              </a:solidFill>
              <a:latin typeface="Times New Roman" panose="02020603050405020304" pitchFamily="18" charset="0"/>
              <a:cs typeface="Times New Roman" panose="02020603050405020304" pitchFamily="18" charset="0"/>
            </a:endParaRPr>
          </a:p>
          <a:p>
            <a:pPr marL="342900" indent="-342900" algn="just">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An </a:t>
            </a:r>
            <a:r>
              <a:rPr lang="en-US" sz="2000" dirty="0" err="1">
                <a:latin typeface="Times New Roman" panose="02020603050405020304" pitchFamily="18" charset="0"/>
                <a:cs typeface="Times New Roman" panose="02020603050405020304" pitchFamily="18" charset="0"/>
              </a:rPr>
              <a:t>Arduino</a:t>
            </a:r>
            <a:r>
              <a:rPr lang="en-US" sz="2000" dirty="0">
                <a:latin typeface="Times New Roman" panose="02020603050405020304" pitchFamily="18" charset="0"/>
                <a:cs typeface="Times New Roman" panose="02020603050405020304" pitchFamily="18" charset="0"/>
              </a:rPr>
              <a:t> Mega 2560 </a:t>
            </a:r>
            <a:r>
              <a:rPr lang="en-US" sz="2000" dirty="0" smtClean="0">
                <a:latin typeface="Times New Roman" panose="02020603050405020304" pitchFamily="18" charset="0"/>
                <a:cs typeface="Times New Roman" panose="02020603050405020304" pitchFamily="18" charset="0"/>
              </a:rPr>
              <a:t>controller based </a:t>
            </a:r>
            <a:r>
              <a:rPr lang="en-US" sz="2000" dirty="0">
                <a:latin typeface="Times New Roman" panose="02020603050405020304" pitchFamily="18" charset="0"/>
                <a:cs typeface="Times New Roman" panose="02020603050405020304" pitchFamily="18" charset="0"/>
              </a:rPr>
              <a:t>on the </a:t>
            </a:r>
            <a:r>
              <a:rPr lang="en-US" sz="2000" dirty="0">
                <a:solidFill>
                  <a:srgbClr val="FF0000"/>
                </a:solidFill>
                <a:latin typeface="Times New Roman" panose="02020603050405020304" pitchFamily="18" charset="0"/>
                <a:cs typeface="Times New Roman" panose="02020603050405020304" pitchFamily="18" charset="0"/>
              </a:rPr>
              <a:t>Atmel architecture </a:t>
            </a:r>
            <a:r>
              <a:rPr lang="en-US" sz="2000" dirty="0">
                <a:latin typeface="Times New Roman" panose="02020603050405020304" pitchFamily="18" charset="0"/>
                <a:cs typeface="Times New Roman" panose="02020603050405020304" pitchFamily="18" charset="0"/>
              </a:rPr>
              <a:t>provides the interface to the robot's hardware components</a:t>
            </a:r>
            <a:r>
              <a:rPr lang="en-US" sz="2000" dirty="0" smtClean="0">
                <a:latin typeface="Times New Roman" panose="02020603050405020304" pitchFamily="18" charset="0"/>
                <a:cs typeface="Times New Roman" panose="02020603050405020304" pitchFamily="18" charset="0"/>
              </a:rPr>
              <a:t>, such </a:t>
            </a:r>
            <a:r>
              <a:rPr lang="en-US" sz="2000" dirty="0">
                <a:latin typeface="Times New Roman" panose="02020603050405020304" pitchFamily="18" charset="0"/>
                <a:cs typeface="Times New Roman" panose="02020603050405020304" pitchFamily="18" charset="0"/>
              </a:rPr>
              <a:t>as motors and sensors</a:t>
            </a:r>
            <a:r>
              <a:rPr lang="en-US" sz="2000" dirty="0" smtClean="0">
                <a:latin typeface="Times New Roman" panose="02020603050405020304" pitchFamily="18" charset="0"/>
                <a:cs typeface="Times New Roman" panose="02020603050405020304" pitchFamily="18" charset="0"/>
              </a:rPr>
              <a:t>.</a:t>
            </a:r>
          </a:p>
          <a:p>
            <a:pPr marL="342900" indent="-342900" algn="just">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primarily </a:t>
            </a:r>
            <a:r>
              <a:rPr lang="en-US" sz="2000" dirty="0">
                <a:latin typeface="Times New Roman" panose="02020603050405020304" pitchFamily="18" charset="0"/>
                <a:cs typeface="Times New Roman" panose="02020603050405020304" pitchFamily="18" charset="0"/>
              </a:rPr>
              <a:t>concerned with the Raspberry Pi3 </a:t>
            </a:r>
            <a:r>
              <a:rPr lang="en-US" sz="2000" b="1" dirty="0">
                <a:latin typeface="Times New Roman" panose="02020603050405020304" pitchFamily="18" charset="0"/>
                <a:cs typeface="Times New Roman" panose="02020603050405020304" pitchFamily="18" charset="0"/>
              </a:rPr>
              <a:t>single board computer </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SBC</a:t>
            </a:r>
            <a:r>
              <a:rPr lang="en-US" sz="2000" dirty="0">
                <a:latin typeface="Times New Roman" panose="02020603050405020304" pitchFamily="18" charset="0"/>
                <a:cs typeface="Times New Roman" panose="02020603050405020304" pitchFamily="18" charset="0"/>
              </a:rPr>
              <a:t>), which is </a:t>
            </a:r>
            <a:r>
              <a:rPr lang="en-US" sz="2000" dirty="0" smtClean="0">
                <a:latin typeface="Times New Roman" panose="02020603050405020304" pitchFamily="18" charset="0"/>
                <a:cs typeface="Times New Roman" panose="02020603050405020304" pitchFamily="18" charset="0"/>
              </a:rPr>
              <a:t>the </a:t>
            </a:r>
            <a:r>
              <a:rPr lang="en-US" sz="2000" dirty="0" smtClean="0">
                <a:solidFill>
                  <a:srgbClr val="FF0000"/>
                </a:solidFill>
                <a:latin typeface="Times New Roman" panose="02020603050405020304" pitchFamily="18" charset="0"/>
                <a:cs typeface="Times New Roman" panose="02020603050405020304" pitchFamily="18" charset="0"/>
              </a:rPr>
              <a:t>brains </a:t>
            </a:r>
            <a:r>
              <a:rPr lang="en-US" sz="2000" dirty="0">
                <a:solidFill>
                  <a:srgbClr val="FF0000"/>
                </a:solidFill>
                <a:latin typeface="Times New Roman" panose="02020603050405020304" pitchFamily="18" charset="0"/>
                <a:cs typeface="Times New Roman" panose="02020603050405020304" pitchFamily="18" charset="0"/>
              </a:rPr>
              <a:t>of our robot. </a:t>
            </a:r>
            <a:endParaRPr lang="en-US" sz="2000" dirty="0" smtClean="0">
              <a:solidFill>
                <a:srgbClr val="FF0000"/>
              </a:solidFill>
              <a:latin typeface="Times New Roman" panose="02020603050405020304" pitchFamily="18" charset="0"/>
              <a:cs typeface="Times New Roman" panose="02020603050405020304" pitchFamily="18" charset="0"/>
            </a:endParaRPr>
          </a:p>
          <a:p>
            <a:pPr marL="342900" indent="-342900" algn="just">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Raspberry Pi 3 acts as the </a:t>
            </a:r>
            <a:r>
              <a:rPr lang="en-US" sz="2000" dirty="0">
                <a:solidFill>
                  <a:srgbClr val="FF0000"/>
                </a:solidFill>
                <a:latin typeface="Times New Roman" panose="02020603050405020304" pitchFamily="18" charset="0"/>
                <a:cs typeface="Times New Roman" panose="02020603050405020304" pitchFamily="18" charset="0"/>
              </a:rPr>
              <a:t>main interface between our control station</a:t>
            </a:r>
            <a:r>
              <a:rPr lang="en-US" sz="2000" dirty="0">
                <a:latin typeface="Times New Roman" panose="02020603050405020304" pitchFamily="18" charset="0"/>
                <a:cs typeface="Times New Roman" panose="02020603050405020304" pitchFamily="18" charset="0"/>
              </a:rPr>
              <a:t>, which is a </a:t>
            </a:r>
            <a:r>
              <a:rPr lang="en-US" sz="2000" dirty="0" smtClean="0">
                <a:latin typeface="Times New Roman" panose="02020603050405020304" pitchFamily="18" charset="0"/>
                <a:cs typeface="Times New Roman" panose="02020603050405020304" pitchFamily="18" charset="0"/>
              </a:rPr>
              <a:t>PC running </a:t>
            </a:r>
            <a:r>
              <a:rPr lang="en-US" sz="2000" dirty="0">
                <a:latin typeface="Times New Roman" panose="02020603050405020304" pitchFamily="18" charset="0"/>
                <a:cs typeface="Times New Roman" panose="02020603050405020304" pitchFamily="18" charset="0"/>
              </a:rPr>
              <a:t>Linux in a virtual machine, and the robot itself via a Wi-Fi network</a:t>
            </a:r>
            <a:r>
              <a:rPr lang="en-US" sz="20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03411183"/>
      </p:ext>
    </p:extLst>
  </p:cSld>
  <p:clrMapOvr>
    <a:masterClrMapping/>
  </p:clrMapOvr>
  <p:transition advTm="31044"/>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Artificial intelligence and advanced robotics </a:t>
            </a:r>
            <a:r>
              <a:rPr lang="en-US" sz="3200" b="1" dirty="0" smtClean="0">
                <a:latin typeface="Times New Roman" panose="02020603050405020304" pitchFamily="18" charset="0"/>
                <a:cs typeface="Times New Roman" panose="02020603050405020304" pitchFamily="18" charset="0"/>
              </a:rPr>
              <a:t>techniques</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39</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Rectangle 10"/>
          <p:cNvSpPr/>
          <p:nvPr/>
        </p:nvSpPr>
        <p:spPr>
          <a:xfrm>
            <a:off x="668764" y="1269030"/>
            <a:ext cx="11159320" cy="4681474"/>
          </a:xfrm>
          <a:prstGeom prst="rect">
            <a:avLst/>
          </a:prstGeom>
        </p:spPr>
        <p:txBody>
          <a:bodyPr wrap="square">
            <a:spAutoFit/>
          </a:bodyPr>
          <a:lstStyle/>
          <a:p>
            <a:pPr marL="285750" indent="-285750" algn="just">
              <a:lnSpc>
                <a:spcPct val="200000"/>
              </a:lnSpc>
              <a:buFont typeface="Arial" panose="020B0604020202020204" pitchFamily="34" charset="0"/>
              <a:buChar char="•"/>
            </a:pPr>
            <a:r>
              <a:rPr lang="en-US" sz="1900" dirty="0" smtClean="0">
                <a:latin typeface="Times New Roman" panose="02020603050405020304" pitchFamily="18" charset="0"/>
                <a:cs typeface="Times New Roman" panose="02020603050405020304" pitchFamily="18" charset="0"/>
              </a:rPr>
              <a:t>our </a:t>
            </a:r>
            <a:r>
              <a:rPr lang="en-US" sz="1900" dirty="0">
                <a:latin typeface="Times New Roman" panose="02020603050405020304" pitchFamily="18" charset="0"/>
                <a:cs typeface="Times New Roman" panose="02020603050405020304" pitchFamily="18" charset="0"/>
              </a:rPr>
              <a:t>motors draw more current than the </a:t>
            </a:r>
            <a:r>
              <a:rPr lang="en-US" sz="1900" dirty="0" err="1">
                <a:latin typeface="Times New Roman" panose="02020603050405020304" pitchFamily="18" charset="0"/>
                <a:cs typeface="Times New Roman" panose="02020603050405020304" pitchFamily="18" charset="0"/>
              </a:rPr>
              <a:t>Arduino</a:t>
            </a:r>
            <a:r>
              <a:rPr lang="en-US" sz="1900" dirty="0">
                <a:latin typeface="Times New Roman" panose="02020603050405020304" pitchFamily="18" charset="0"/>
                <a:cs typeface="Times New Roman" panose="02020603050405020304" pitchFamily="18" charset="0"/>
              </a:rPr>
              <a:t> can </a:t>
            </a:r>
            <a:r>
              <a:rPr lang="en-US" sz="1900" dirty="0" smtClean="0">
                <a:latin typeface="Times New Roman" panose="02020603050405020304" pitchFamily="18" charset="0"/>
                <a:cs typeface="Times New Roman" panose="02020603050405020304" pitchFamily="18" charset="0"/>
              </a:rPr>
              <a:t>handle itself</a:t>
            </a:r>
            <a:r>
              <a:rPr lang="en-US" sz="1900" dirty="0">
                <a:latin typeface="Times New Roman" panose="02020603050405020304" pitchFamily="18" charset="0"/>
                <a:cs typeface="Times New Roman" panose="02020603050405020304" pitchFamily="18" charset="0"/>
              </a:rPr>
              <a:t>, we need a motor controller to amplify our commands into enough power to move </a:t>
            </a:r>
            <a:r>
              <a:rPr lang="en-US" sz="1900" dirty="0" smtClean="0">
                <a:latin typeface="Times New Roman" panose="02020603050405020304" pitchFamily="18" charset="0"/>
                <a:cs typeface="Times New Roman" panose="02020603050405020304" pitchFamily="18" charset="0"/>
              </a:rPr>
              <a:t>the robot’s </a:t>
            </a:r>
            <a:r>
              <a:rPr lang="en-US" sz="1900" dirty="0">
                <a:latin typeface="Times New Roman" panose="02020603050405020304" pitchFamily="18" charset="0"/>
                <a:cs typeface="Times New Roman" panose="02020603050405020304" pitchFamily="18" charset="0"/>
              </a:rPr>
              <a:t>tracks. </a:t>
            </a:r>
            <a:endParaRPr lang="en-US" sz="1900" dirty="0" smtClean="0">
              <a:latin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r>
              <a:rPr lang="en-US" sz="1900" dirty="0" smtClean="0">
                <a:latin typeface="Times New Roman" panose="02020603050405020304" pitchFamily="18" charset="0"/>
                <a:cs typeface="Times New Roman" panose="02020603050405020304" pitchFamily="18" charset="0"/>
              </a:rPr>
              <a:t>The </a:t>
            </a:r>
            <a:r>
              <a:rPr lang="en-US" sz="1900" dirty="0">
                <a:latin typeface="Times New Roman" panose="02020603050405020304" pitchFamily="18" charset="0"/>
                <a:cs typeface="Times New Roman" panose="02020603050405020304" pitchFamily="18" charset="0"/>
              </a:rPr>
              <a:t>servos are plugged directly into the </a:t>
            </a:r>
            <a:r>
              <a:rPr lang="en-US" sz="1900" dirty="0" err="1">
                <a:latin typeface="Times New Roman" panose="02020603050405020304" pitchFamily="18" charset="0"/>
                <a:cs typeface="Times New Roman" panose="02020603050405020304" pitchFamily="18" charset="0"/>
              </a:rPr>
              <a:t>Arduino</a:t>
            </a:r>
            <a:r>
              <a:rPr lang="en-US" sz="1900" dirty="0">
                <a:latin typeface="Times New Roman" panose="02020603050405020304" pitchFamily="18" charset="0"/>
                <a:cs typeface="Times New Roman" panose="02020603050405020304" pitchFamily="18" charset="0"/>
              </a:rPr>
              <a:t>, but have their </a:t>
            </a:r>
            <a:r>
              <a:rPr lang="en-US" sz="1900" dirty="0" smtClean="0">
                <a:latin typeface="Times New Roman" panose="02020603050405020304" pitchFamily="18" charset="0"/>
                <a:cs typeface="Times New Roman" panose="02020603050405020304" pitchFamily="18" charset="0"/>
              </a:rPr>
              <a:t>own connection </a:t>
            </a:r>
            <a:r>
              <a:rPr lang="en-US" sz="1900" dirty="0">
                <a:latin typeface="Times New Roman" panose="02020603050405020304" pitchFamily="18" charset="0"/>
                <a:cs typeface="Times New Roman" panose="02020603050405020304" pitchFamily="18" charset="0"/>
              </a:rPr>
              <a:t>to the robot’s power supply. </a:t>
            </a:r>
            <a:endParaRPr lang="en-US" sz="1900" dirty="0" smtClean="0">
              <a:latin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r>
              <a:rPr lang="en-US" sz="1900" dirty="0" smtClean="0">
                <a:latin typeface="Times New Roman" panose="02020603050405020304" pitchFamily="18" charset="0"/>
                <a:cs typeface="Times New Roman" panose="02020603050405020304" pitchFamily="18" charset="0"/>
              </a:rPr>
              <a:t>We </a:t>
            </a:r>
            <a:r>
              <a:rPr lang="en-US" sz="1900" dirty="0">
                <a:latin typeface="Times New Roman" panose="02020603050405020304" pitchFamily="18" charset="0"/>
                <a:cs typeface="Times New Roman" panose="02020603050405020304" pitchFamily="18" charset="0"/>
              </a:rPr>
              <a:t>also need a 5v regulator to provide the </a:t>
            </a:r>
            <a:r>
              <a:rPr lang="en-US" sz="1900" dirty="0" smtClean="0">
                <a:latin typeface="Times New Roman" panose="02020603050405020304" pitchFamily="18" charset="0"/>
                <a:cs typeface="Times New Roman" panose="02020603050405020304" pitchFamily="18" charset="0"/>
              </a:rPr>
              <a:t>proper power </a:t>
            </a:r>
            <a:r>
              <a:rPr lang="en-US" sz="1900" dirty="0">
                <a:latin typeface="Times New Roman" panose="02020603050405020304" pitchFamily="18" charset="0"/>
                <a:cs typeface="Times New Roman" panose="02020603050405020304" pitchFamily="18" charset="0"/>
              </a:rPr>
              <a:t>from the 11.1v rechargeable lithium battery power pack into the robot. My </a:t>
            </a:r>
            <a:r>
              <a:rPr lang="en-US" sz="1900" dirty="0" smtClean="0">
                <a:latin typeface="Times New Roman" panose="02020603050405020304" pitchFamily="18" charset="0"/>
                <a:cs typeface="Times New Roman" panose="02020603050405020304" pitchFamily="18" charset="0"/>
              </a:rPr>
              <a:t>power pack </a:t>
            </a:r>
            <a:r>
              <a:rPr lang="en-US" sz="1900" dirty="0">
                <a:latin typeface="Times New Roman" panose="02020603050405020304" pitchFamily="18" charset="0"/>
                <a:cs typeface="Times New Roman" panose="02020603050405020304" pitchFamily="18" charset="0"/>
              </a:rPr>
              <a:t>is a rechargeable 3S1P (three cells in series and one in parallel) 2,700 ah </a:t>
            </a:r>
            <a:r>
              <a:rPr lang="en-US" sz="1900" dirty="0" smtClean="0">
                <a:latin typeface="Times New Roman" panose="02020603050405020304" pitchFamily="18" charset="0"/>
                <a:cs typeface="Times New Roman" panose="02020603050405020304" pitchFamily="18" charset="0"/>
              </a:rPr>
              <a:t>battery normally </a:t>
            </a:r>
            <a:r>
              <a:rPr lang="en-US" sz="1900" dirty="0">
                <a:latin typeface="Times New Roman" panose="02020603050405020304" pitchFamily="18" charset="0"/>
                <a:cs typeface="Times New Roman" panose="02020603050405020304" pitchFamily="18" charset="0"/>
              </a:rPr>
              <a:t>used for </a:t>
            </a:r>
            <a:r>
              <a:rPr lang="en-US" sz="1900" dirty="0" err="1">
                <a:latin typeface="Times New Roman" panose="02020603050405020304" pitchFamily="18" charset="0"/>
                <a:cs typeface="Times New Roman" panose="02020603050405020304" pitchFamily="18" charset="0"/>
              </a:rPr>
              <a:t>quadcopter</a:t>
            </a:r>
            <a:r>
              <a:rPr lang="en-US" sz="1900" dirty="0">
                <a:latin typeface="Times New Roman" panose="02020603050405020304" pitchFamily="18" charset="0"/>
                <a:cs typeface="Times New Roman" panose="02020603050405020304" pitchFamily="18" charset="0"/>
              </a:rPr>
              <a:t> drones, and came with the appropriate charger. As </a:t>
            </a:r>
            <a:r>
              <a:rPr lang="en-US" sz="1900" dirty="0" smtClean="0">
                <a:latin typeface="Times New Roman" panose="02020603050405020304" pitchFamily="18" charset="0"/>
                <a:cs typeface="Times New Roman" panose="02020603050405020304" pitchFamily="18" charset="0"/>
              </a:rPr>
              <a:t>with any </a:t>
            </a:r>
            <a:r>
              <a:rPr lang="en-US" sz="1900" dirty="0">
                <a:latin typeface="Times New Roman" panose="02020603050405020304" pitchFamily="18" charset="0"/>
                <a:cs typeface="Times New Roman" panose="02020603050405020304" pitchFamily="18" charset="0"/>
              </a:rPr>
              <a:t>lithium </a:t>
            </a:r>
            <a:r>
              <a:rPr lang="en-US" sz="1900" dirty="0" smtClean="0">
                <a:latin typeface="Times New Roman" panose="02020603050405020304" pitchFamily="18" charset="0"/>
                <a:cs typeface="Times New Roman" panose="02020603050405020304" pitchFamily="18" charset="0"/>
              </a:rPr>
              <a:t>battery</a:t>
            </a:r>
            <a:r>
              <a:rPr lang="en-US" sz="1900" dirty="0">
                <a:latin typeface="Times New Roman" panose="02020603050405020304" pitchFamily="18" charset="0"/>
                <a:cs typeface="Times New Roman" panose="02020603050405020304" pitchFamily="18" charset="0"/>
              </a:rPr>
              <a:t>, follow all of the directions that came with the battery pack </a:t>
            </a:r>
            <a:r>
              <a:rPr lang="en-US" sz="1900" dirty="0" smtClean="0">
                <a:latin typeface="Times New Roman" panose="02020603050405020304" pitchFamily="18" charset="0"/>
                <a:cs typeface="Times New Roman" panose="02020603050405020304" pitchFamily="18" charset="0"/>
              </a:rPr>
              <a:t>and recharge </a:t>
            </a:r>
            <a:r>
              <a:rPr lang="en-US" sz="1900" dirty="0">
                <a:latin typeface="Times New Roman" panose="02020603050405020304" pitchFamily="18" charset="0"/>
                <a:cs typeface="Times New Roman" panose="02020603050405020304" pitchFamily="18" charset="0"/>
              </a:rPr>
              <a:t>it in a metal box or container in case of fire.</a:t>
            </a:r>
            <a:endParaRPr lang="en-IN"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058178"/>
      </p:ext>
    </p:extLst>
  </p:cSld>
  <p:clrMapOvr>
    <a:masterClrMapping/>
  </p:clrMapOvr>
  <p:transition advTm="31044"/>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Technical Requirements</a:t>
            </a:r>
            <a:endParaRPr lang="en-IN" sz="3200" b="1"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solidFill>
                  <a:prstClr val="black">
                    <a:tint val="75000"/>
                  </a:prstClr>
                </a:solidFill>
              </a:rPr>
              <a:pPr/>
              <a:t>23 November 2021</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4</a:t>
            </a:fld>
            <a:endParaRPr lang="en-US" dirty="0">
              <a:solidFill>
                <a:prstClr val="black">
                  <a:tint val="75000"/>
                </a:prstClr>
              </a:solidFill>
            </a:endParaRPr>
          </a:p>
        </p:txBody>
      </p:sp>
      <p:sp>
        <p:nvSpPr>
          <p:cNvPr id="8" name="Footer Placeholder 7"/>
          <p:cNvSpPr>
            <a:spLocks noGrp="1"/>
          </p:cNvSpPr>
          <p:nvPr>
            <p:ph type="ftr" sz="quarter" idx="11"/>
          </p:nvPr>
        </p:nvSpPr>
        <p:spPr>
          <a:xfrm>
            <a:off x="2180590" y="6356350"/>
            <a:ext cx="7967345" cy="365125"/>
          </a:xfrm>
        </p:spPr>
        <p:txBody>
          <a:bodyPr/>
          <a:lstStyle/>
          <a:p>
            <a:r>
              <a:rPr lang="en-US" dirty="0">
                <a:solidFill>
                  <a:srgbClr val="44546A"/>
                </a:solidFill>
              </a:rPr>
              <a:t>SNS DESIGN THINKERS/ </a:t>
            </a:r>
            <a:r>
              <a:rPr lang="en-US" dirty="0" err="1">
                <a:solidFill>
                  <a:srgbClr val="44546A"/>
                </a:solidFill>
              </a:rPr>
              <a:t>Dr.SNSRCAS</a:t>
            </a:r>
            <a:r>
              <a:rPr lang="en-US" dirty="0">
                <a:solidFill>
                  <a:srgbClr val="44546A"/>
                </a:solidFill>
              </a:rPr>
              <a:t> / CS / </a:t>
            </a:r>
            <a:r>
              <a:rPr lang="en-IN" dirty="0">
                <a:solidFill>
                  <a:srgbClr val="44546A"/>
                </a:solidFill>
                <a:sym typeface="Cambria" panose="02040503050406030204"/>
              </a:rPr>
              <a:t>16UCS501: Artificial Intelligence and Expert System</a:t>
            </a:r>
            <a:r>
              <a:rPr lang="en-US" dirty="0">
                <a:solidFill>
                  <a:srgbClr val="44546A"/>
                </a:solidFill>
              </a:rPr>
              <a:t>/UNIT-1/ R.LAVANYA</a:t>
            </a:r>
          </a:p>
        </p:txBody>
      </p:sp>
      <p:sp>
        <p:nvSpPr>
          <p:cNvPr id="11" name="Content Placeholder 2"/>
          <p:cNvSpPr>
            <a:spLocks noGrp="1"/>
          </p:cNvSpPr>
          <p:nvPr>
            <p:ph sz="half" idx="1"/>
          </p:nvPr>
        </p:nvSpPr>
        <p:spPr>
          <a:xfrm>
            <a:off x="1139911" y="1710372"/>
            <a:ext cx="10380800" cy="4828540"/>
          </a:xfrm>
        </p:spPr>
        <p:txBody>
          <a:bodyPr>
            <a:noAutofit/>
          </a:bodyPr>
          <a:lstStyle/>
          <a:p>
            <a:pPr>
              <a:lnSpc>
                <a:spcPct val="20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repository for the source code in this chapter on </a:t>
            </a:r>
            <a:r>
              <a:rPr lang="en-US" sz="2400" dirty="0" err="1">
                <a:latin typeface="Times New Roman" panose="02020603050405020304" pitchFamily="18" charset="0"/>
                <a:cs typeface="Times New Roman" panose="02020603050405020304" pitchFamily="18" charset="0"/>
              </a:rPr>
              <a:t>GitHub</a:t>
            </a:r>
            <a:r>
              <a:rPr lang="en-US" sz="2400" dirty="0">
                <a:latin typeface="Times New Roman" panose="02020603050405020304" pitchFamily="18" charset="0"/>
                <a:cs typeface="Times New Roman" panose="02020603050405020304" pitchFamily="18" charset="0"/>
              </a:rPr>
              <a:t> is: https://github.com/ </a:t>
            </a:r>
            <a:r>
              <a:rPr lang="en-US" sz="2400" dirty="0" err="1">
                <a:latin typeface="Times New Roman" panose="02020603050405020304" pitchFamily="18" charset="0"/>
                <a:cs typeface="Times New Roman" panose="02020603050405020304" pitchFamily="18" charset="0"/>
              </a:rPr>
              <a:t>FGovers</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AI_and_Robotics_source_code</a:t>
            </a:r>
            <a:r>
              <a:rPr lang="en-US" sz="2400" dirty="0">
                <a:latin typeface="Times New Roman" panose="02020603050405020304" pitchFamily="18" charset="0"/>
                <a:cs typeface="Times New Roman" panose="02020603050405020304" pitchFamily="18" charset="0"/>
              </a:rPr>
              <a:t>/chapter_1 </a:t>
            </a:r>
            <a:endParaRPr lang="en-US" sz="2400" dirty="0" smtClean="0">
              <a:latin typeface="Times New Roman" panose="02020603050405020304" pitchFamily="18" charset="0"/>
              <a:cs typeface="Times New Roman" panose="02020603050405020304" pitchFamily="18" charset="0"/>
            </a:endParaRPr>
          </a:p>
          <a:p>
            <a:pPr>
              <a:lnSpc>
                <a:spcPct val="200000"/>
              </a:lnSpc>
            </a:pPr>
            <a:r>
              <a:rPr lang="en-US" sz="2400" dirty="0" smtClean="0">
                <a:latin typeface="Times New Roman" panose="02020603050405020304" pitchFamily="18" charset="0"/>
                <a:cs typeface="Times New Roman" panose="02020603050405020304" pitchFamily="18" charset="0"/>
              </a:rPr>
              <a:t>Check </a:t>
            </a:r>
            <a:r>
              <a:rPr lang="en-US" sz="2400" dirty="0">
                <a:latin typeface="Times New Roman" panose="02020603050405020304" pitchFamily="18" charset="0"/>
                <a:cs typeface="Times New Roman" panose="02020603050405020304" pitchFamily="18" charset="0"/>
              </a:rPr>
              <a:t>out the following video to see the Code in Action: </a:t>
            </a:r>
            <a:r>
              <a:rPr lang="en-US" sz="2400" dirty="0">
                <a:latin typeface="Times New Roman" panose="02020603050405020304" pitchFamily="18" charset="0"/>
                <a:cs typeface="Times New Roman" panose="02020603050405020304" pitchFamily="18" charset="0"/>
                <a:hlinkClick r:id="rId5"/>
              </a:rPr>
              <a:t>http://</a:t>
            </a:r>
            <a:r>
              <a:rPr lang="en-US" sz="2400" dirty="0" smtClean="0">
                <a:latin typeface="Times New Roman" panose="02020603050405020304" pitchFamily="18" charset="0"/>
                <a:cs typeface="Times New Roman" panose="02020603050405020304" pitchFamily="18" charset="0"/>
                <a:hlinkClick r:id="rId5"/>
              </a:rPr>
              <a:t>bit.ly/2BT0Met</a:t>
            </a:r>
            <a:endParaRPr lang="en-US" sz="2400" dirty="0" smtClean="0">
              <a:latin typeface="Times New Roman" panose="02020603050405020304" pitchFamily="18" charset="0"/>
              <a:cs typeface="Times New Roman" panose="02020603050405020304" pitchFamily="18" charset="0"/>
            </a:endParaRPr>
          </a:p>
          <a:p>
            <a:pPr>
              <a:lnSpc>
                <a:spcPct val="200000"/>
              </a:lnSpc>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233417"/>
      </p:ext>
    </p:extLst>
  </p:cSld>
  <p:clrMapOvr>
    <a:masterClrMapping/>
  </p:clrMapOvr>
  <p:transition advTm="31616"/>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Software components (ROS, Python, and Linux</a:t>
            </a:r>
            <a:r>
              <a:rPr lang="en-US" sz="3200" b="1" dirty="0" smtClean="0">
                <a:latin typeface="Times New Roman" panose="02020603050405020304" pitchFamily="18" charset="0"/>
                <a:cs typeface="Times New Roman" panose="02020603050405020304" pitchFamily="18" charset="0"/>
              </a:rPr>
              <a:t>)</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40</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Rectangle 10"/>
          <p:cNvSpPr/>
          <p:nvPr/>
        </p:nvSpPr>
        <p:spPr>
          <a:xfrm>
            <a:off x="668764" y="1269030"/>
            <a:ext cx="11159320" cy="588046"/>
          </a:xfrm>
          <a:prstGeom prst="rect">
            <a:avLst/>
          </a:prstGeom>
        </p:spPr>
        <p:txBody>
          <a:bodyPr wrap="square">
            <a:spAutoFit/>
          </a:bodyPr>
          <a:lstStyle/>
          <a:p>
            <a:pPr marL="285750" indent="-285750" algn="just">
              <a:lnSpc>
                <a:spcPct val="200000"/>
              </a:lnSpc>
              <a:buFont typeface="Arial" panose="020B0604020202020204" pitchFamily="34" charset="0"/>
              <a:buChar char="•"/>
            </a:pPr>
            <a:endParaRPr lang="en-IN" sz="1900" dirty="0">
              <a:latin typeface="Times New Roman" panose="02020603050405020304" pitchFamily="18" charset="0"/>
              <a:cs typeface="Times New Roman" panose="02020603050405020304" pitchFamily="18" charset="0"/>
            </a:endParaRPr>
          </a:p>
        </p:txBody>
      </p:sp>
      <p:sp>
        <p:nvSpPr>
          <p:cNvPr id="9" name="Rectangle 8"/>
          <p:cNvSpPr/>
          <p:nvPr/>
        </p:nvSpPr>
        <p:spPr>
          <a:xfrm>
            <a:off x="838201" y="1474727"/>
            <a:ext cx="10989883" cy="4524315"/>
          </a:xfrm>
          <a:prstGeom prst="rect">
            <a:avLst/>
          </a:prstGeom>
        </p:spPr>
        <p:txBody>
          <a:bodyPr wrap="square">
            <a:spAutoFit/>
          </a:bodyPr>
          <a:lstStyle/>
          <a:p>
            <a:pPr algn="just">
              <a:lnSpc>
                <a:spcPct val="200000"/>
              </a:lnSpc>
            </a:pPr>
            <a:r>
              <a:rPr lang="en-IN" dirty="0" smtClean="0">
                <a:latin typeface="Times New Roman" panose="02020603050405020304" pitchFamily="18" charset="0"/>
                <a:cs typeface="Times New Roman" panose="02020603050405020304" pitchFamily="18" charset="0"/>
              </a:rPr>
              <a:t>Python </a:t>
            </a:r>
            <a:r>
              <a:rPr lang="en-IN" dirty="0">
                <a:latin typeface="Times New Roman" panose="02020603050405020304" pitchFamily="18" charset="0"/>
                <a:cs typeface="Times New Roman" panose="02020603050405020304" pitchFamily="18" charset="0"/>
              </a:rPr>
              <a:t>is a great language for this purpose for </a:t>
            </a:r>
            <a:r>
              <a:rPr lang="en-IN" dirty="0">
                <a:solidFill>
                  <a:srgbClr val="FF0000"/>
                </a:solidFill>
                <a:latin typeface="Times New Roman" panose="02020603050405020304" pitchFamily="18" charset="0"/>
                <a:cs typeface="Times New Roman" panose="02020603050405020304" pitchFamily="18" charset="0"/>
              </a:rPr>
              <a:t>two </a:t>
            </a:r>
            <a:r>
              <a:rPr lang="en-IN" dirty="0" smtClean="0">
                <a:solidFill>
                  <a:srgbClr val="FF0000"/>
                </a:solidFill>
                <a:latin typeface="Times New Roman" panose="02020603050405020304" pitchFamily="18" charset="0"/>
                <a:cs typeface="Times New Roman" panose="02020603050405020304" pitchFamily="18" charset="0"/>
              </a:rPr>
              <a:t>great reasons</a:t>
            </a:r>
            <a:r>
              <a:rPr lang="en-IN" dirty="0">
                <a:latin typeface="Times New Roman" panose="02020603050405020304" pitchFamily="18" charset="0"/>
                <a:cs typeface="Times New Roman" panose="02020603050405020304" pitchFamily="18" charset="0"/>
              </a:rPr>
              <a:t>: </a:t>
            </a:r>
            <a:endParaRPr lang="en-IN" dirty="0" smtClean="0">
              <a:latin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r>
              <a:rPr lang="en-IN" dirty="0" smtClean="0">
                <a:latin typeface="Times New Roman" panose="02020603050405020304" pitchFamily="18" charset="0"/>
                <a:cs typeface="Times New Roman" panose="02020603050405020304" pitchFamily="18" charset="0"/>
              </a:rPr>
              <a:t>it </a:t>
            </a:r>
            <a:r>
              <a:rPr lang="en-IN" dirty="0">
                <a:latin typeface="Times New Roman" panose="02020603050405020304" pitchFamily="18" charset="0"/>
                <a:cs typeface="Times New Roman" panose="02020603050405020304" pitchFamily="18" charset="0"/>
              </a:rPr>
              <a:t>is widely used in the </a:t>
            </a:r>
            <a:r>
              <a:rPr lang="en-IN" dirty="0">
                <a:solidFill>
                  <a:srgbClr val="FF0000"/>
                </a:solidFill>
                <a:latin typeface="Times New Roman" panose="02020603050405020304" pitchFamily="18" charset="0"/>
                <a:cs typeface="Times New Roman" panose="02020603050405020304" pitchFamily="18" charset="0"/>
              </a:rPr>
              <a:t>robotics </a:t>
            </a:r>
            <a:r>
              <a:rPr lang="en-IN" dirty="0">
                <a:latin typeface="Times New Roman" panose="02020603050405020304" pitchFamily="18" charset="0"/>
                <a:cs typeface="Times New Roman" panose="02020603050405020304" pitchFamily="18" charset="0"/>
              </a:rPr>
              <a:t>community in conjunction with ROS, </a:t>
            </a:r>
            <a:endParaRPr lang="en-IN" dirty="0" smtClean="0">
              <a:latin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r>
              <a:rPr lang="en-IN" dirty="0" smtClean="0">
                <a:latin typeface="Times New Roman" panose="02020603050405020304" pitchFamily="18" charset="0"/>
                <a:cs typeface="Times New Roman" panose="02020603050405020304" pitchFamily="18" charset="0"/>
              </a:rPr>
              <a:t>it </a:t>
            </a:r>
            <a:r>
              <a:rPr lang="en-IN" dirty="0">
                <a:latin typeface="Times New Roman" panose="02020603050405020304" pitchFamily="18" charset="0"/>
                <a:cs typeface="Times New Roman" panose="02020603050405020304" pitchFamily="18" charset="0"/>
              </a:rPr>
              <a:t>is </a:t>
            </a:r>
            <a:r>
              <a:rPr lang="en-IN" dirty="0" smtClean="0">
                <a:latin typeface="Times New Roman" panose="02020603050405020304" pitchFamily="18" charset="0"/>
                <a:cs typeface="Times New Roman" panose="02020603050405020304" pitchFamily="18" charset="0"/>
              </a:rPr>
              <a:t>also widely </a:t>
            </a:r>
            <a:r>
              <a:rPr lang="en-IN" dirty="0">
                <a:latin typeface="Times New Roman" panose="02020603050405020304" pitchFamily="18" charset="0"/>
                <a:cs typeface="Times New Roman" panose="02020603050405020304" pitchFamily="18" charset="0"/>
              </a:rPr>
              <a:t>accepted in the </a:t>
            </a:r>
            <a:r>
              <a:rPr lang="en-IN" dirty="0">
                <a:solidFill>
                  <a:srgbClr val="FF0000"/>
                </a:solidFill>
                <a:latin typeface="Times New Roman" panose="02020603050405020304" pitchFamily="18" charset="0"/>
                <a:cs typeface="Times New Roman" panose="02020603050405020304" pitchFamily="18" charset="0"/>
              </a:rPr>
              <a:t>machine learning and AI </a:t>
            </a:r>
            <a:r>
              <a:rPr lang="en-IN" dirty="0">
                <a:latin typeface="Times New Roman" panose="02020603050405020304" pitchFamily="18" charset="0"/>
                <a:cs typeface="Times New Roman" panose="02020603050405020304" pitchFamily="18" charset="0"/>
              </a:rPr>
              <a:t>community. </a:t>
            </a:r>
            <a:endParaRPr lang="en-IN" dirty="0" smtClean="0">
              <a:latin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endParaRPr lang="en-IN" dirty="0" smtClean="0">
              <a:latin typeface="Times New Roman" panose="02020603050405020304" pitchFamily="18" charset="0"/>
              <a:cs typeface="Times New Roman" panose="02020603050405020304" pitchFamily="18" charset="0"/>
            </a:endParaRPr>
          </a:p>
          <a:p>
            <a:pPr algn="just">
              <a:lnSpc>
                <a:spcPct val="200000"/>
              </a:lnSpc>
            </a:pPr>
            <a:r>
              <a:rPr lang="en-IN" dirty="0" smtClean="0">
                <a:latin typeface="Times New Roman" panose="02020603050405020304" pitchFamily="18" charset="0"/>
                <a:cs typeface="Times New Roman" panose="02020603050405020304" pitchFamily="18" charset="0"/>
              </a:rPr>
              <a:t>Python </a:t>
            </a:r>
            <a:r>
              <a:rPr lang="en-IN" dirty="0">
                <a:latin typeface="Times New Roman" panose="02020603050405020304" pitchFamily="18" charset="0"/>
                <a:cs typeface="Times New Roman" panose="02020603050405020304" pitchFamily="18" charset="0"/>
              </a:rPr>
              <a:t>is an interpreted language, which has </a:t>
            </a:r>
            <a:r>
              <a:rPr lang="en-IN" dirty="0">
                <a:solidFill>
                  <a:srgbClr val="FF0000"/>
                </a:solidFill>
                <a:latin typeface="Times New Roman" panose="02020603050405020304" pitchFamily="18" charset="0"/>
                <a:cs typeface="Times New Roman" panose="02020603050405020304" pitchFamily="18" charset="0"/>
              </a:rPr>
              <a:t>three </a:t>
            </a:r>
            <a:r>
              <a:rPr lang="en-IN" dirty="0" smtClean="0">
                <a:solidFill>
                  <a:srgbClr val="FF0000"/>
                </a:solidFill>
                <a:latin typeface="Times New Roman" panose="02020603050405020304" pitchFamily="18" charset="0"/>
                <a:cs typeface="Times New Roman" panose="02020603050405020304" pitchFamily="18" charset="0"/>
              </a:rPr>
              <a:t>amazing advantages </a:t>
            </a:r>
            <a:r>
              <a:rPr lang="en-IN" dirty="0">
                <a:latin typeface="Times New Roman" panose="02020603050405020304" pitchFamily="18" charset="0"/>
                <a:cs typeface="Times New Roman" panose="02020603050405020304" pitchFamily="18" charset="0"/>
              </a:rPr>
              <a:t>for us</a:t>
            </a:r>
            <a:r>
              <a:rPr lang="en-IN" dirty="0" smtClean="0">
                <a:latin typeface="Times New Roman" panose="02020603050405020304" pitchFamily="18" charset="0"/>
                <a:cs typeface="Times New Roman" panose="02020603050405020304" pitchFamily="18" charset="0"/>
              </a:rPr>
              <a:t>: </a:t>
            </a:r>
          </a:p>
          <a:p>
            <a:pPr algn="just">
              <a:lnSpc>
                <a:spcPct val="200000"/>
              </a:lnSpc>
            </a:pPr>
            <a:r>
              <a:rPr lang="en-IN" b="1" dirty="0" smtClean="0">
                <a:latin typeface="Times New Roman" panose="02020603050405020304" pitchFamily="18" charset="0"/>
                <a:cs typeface="Times New Roman" panose="02020603050405020304" pitchFamily="18" charset="0"/>
              </a:rPr>
              <a:t>Portability</a:t>
            </a:r>
            <a:r>
              <a:rPr lang="en-IN" b="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Python is very portable between Windows, Mac, and Linux. </a:t>
            </a:r>
            <a:endParaRPr lang="en-IN" dirty="0" smtClean="0">
              <a:latin typeface="Times New Roman" panose="02020603050405020304" pitchFamily="18" charset="0"/>
              <a:cs typeface="Times New Roman" panose="02020603050405020304" pitchFamily="18" charset="0"/>
            </a:endParaRPr>
          </a:p>
          <a:p>
            <a:pPr algn="just">
              <a:lnSpc>
                <a:spcPct val="200000"/>
              </a:lnSpc>
            </a:pPr>
            <a:endParaRPr lang="en-IN" dirty="0">
              <a:latin typeface="Times New Roman" panose="02020603050405020304" pitchFamily="18" charset="0"/>
              <a:cs typeface="Times New Roman" panose="02020603050405020304" pitchFamily="18" charset="0"/>
            </a:endParaRPr>
          </a:p>
          <a:p>
            <a:pPr algn="just">
              <a:lnSpc>
                <a:spcPct val="200000"/>
              </a:lnSpc>
            </a:pPr>
            <a:r>
              <a:rPr lang="en-IN" dirty="0" smtClean="0">
                <a:latin typeface="Times New Roman" panose="02020603050405020304" pitchFamily="18" charset="0"/>
                <a:cs typeface="Times New Roman" panose="02020603050405020304" pitchFamily="18" charset="0"/>
              </a:rPr>
              <a:t>As </a:t>
            </a:r>
            <a:r>
              <a:rPr lang="en-IN" dirty="0">
                <a:latin typeface="Times New Roman" panose="02020603050405020304" pitchFamily="18" charset="0"/>
                <a:cs typeface="Times New Roman" panose="02020603050405020304" pitchFamily="18" charset="0"/>
              </a:rPr>
              <a:t>an interpreted language, Python does </a:t>
            </a:r>
            <a:r>
              <a:rPr lang="en-IN" b="1" dirty="0">
                <a:latin typeface="Times New Roman" panose="02020603050405020304" pitchFamily="18" charset="0"/>
                <a:cs typeface="Times New Roman" panose="02020603050405020304" pitchFamily="18" charset="0"/>
              </a:rPr>
              <a:t>not require a compile step</a:t>
            </a:r>
            <a:r>
              <a:rPr lang="en-I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80840882"/>
      </p:ext>
    </p:extLst>
  </p:cSld>
  <p:clrMapOvr>
    <a:masterClrMapping/>
  </p:clrMapOvr>
  <p:transition advTm="31044"/>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Software components (ROS, Python, and Linux</a:t>
            </a:r>
            <a:r>
              <a:rPr lang="en-US" sz="3200" b="1" dirty="0" smtClean="0">
                <a:latin typeface="Times New Roman" panose="02020603050405020304" pitchFamily="18" charset="0"/>
                <a:cs typeface="Times New Roman" panose="02020603050405020304" pitchFamily="18" charset="0"/>
              </a:rPr>
              <a:t>)</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41</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Rectangle 10"/>
          <p:cNvSpPr/>
          <p:nvPr/>
        </p:nvSpPr>
        <p:spPr>
          <a:xfrm>
            <a:off x="668764" y="1269030"/>
            <a:ext cx="11159320" cy="588046"/>
          </a:xfrm>
          <a:prstGeom prst="rect">
            <a:avLst/>
          </a:prstGeom>
        </p:spPr>
        <p:txBody>
          <a:bodyPr wrap="square">
            <a:spAutoFit/>
          </a:bodyPr>
          <a:lstStyle/>
          <a:p>
            <a:pPr marL="285750" indent="-285750" algn="just">
              <a:lnSpc>
                <a:spcPct val="200000"/>
              </a:lnSpc>
              <a:buFont typeface="Arial" panose="020B0604020202020204" pitchFamily="34" charset="0"/>
              <a:buChar char="•"/>
            </a:pPr>
            <a:endParaRPr lang="en-IN" sz="1900" dirty="0">
              <a:latin typeface="Times New Roman" panose="02020603050405020304" pitchFamily="18" charset="0"/>
              <a:cs typeface="Times New Roman" panose="02020603050405020304" pitchFamily="18" charset="0"/>
            </a:endParaRPr>
          </a:p>
        </p:txBody>
      </p:sp>
      <p:sp>
        <p:nvSpPr>
          <p:cNvPr id="9" name="Rectangle 8"/>
          <p:cNvSpPr/>
          <p:nvPr/>
        </p:nvSpPr>
        <p:spPr>
          <a:xfrm>
            <a:off x="838201" y="1474727"/>
            <a:ext cx="10989883" cy="4524315"/>
          </a:xfrm>
          <a:prstGeom prst="rect">
            <a:avLst/>
          </a:prstGeom>
        </p:spPr>
        <p:txBody>
          <a:bodyPr wrap="square">
            <a:spAutoFit/>
          </a:bodyPr>
          <a:lstStyle/>
          <a:p>
            <a:pPr algn="just">
              <a:lnSpc>
                <a:spcPct val="200000"/>
              </a:lnSpc>
            </a:pPr>
            <a:r>
              <a:rPr lang="en-IN" b="1" dirty="0" smtClean="0">
                <a:latin typeface="Times New Roman" panose="02020603050405020304" pitchFamily="18" charset="0"/>
                <a:cs typeface="Times New Roman" panose="02020603050405020304" pitchFamily="18" charset="0"/>
              </a:rPr>
              <a:t>Isolation</a:t>
            </a:r>
            <a:r>
              <a:rPr lang="en-IN" b="1" dirty="0">
                <a:latin typeface="Times New Roman" panose="02020603050405020304" pitchFamily="18" charset="0"/>
                <a:cs typeface="Times New Roman" panose="02020603050405020304" pitchFamily="18" charset="0"/>
              </a:rPr>
              <a:t>.</a:t>
            </a:r>
            <a:r>
              <a:rPr lang="en-IN" dirty="0">
                <a:latin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It is a benefit that does not get talked about much, but having had a lot of experience with crashing operating systems with robots, I can tell you that the fact that Python’s </a:t>
            </a:r>
            <a:r>
              <a:rPr lang="en-IN" dirty="0">
                <a:latin typeface="Times New Roman" panose="02020603050405020304" pitchFamily="18" charset="0"/>
                <a:cs typeface="Times New Roman" panose="02020603050405020304" pitchFamily="18" charset="0"/>
              </a:rPr>
              <a:t>interpreter is isolated from the core operating </a:t>
            </a:r>
            <a:r>
              <a:rPr lang="en-IN" dirty="0" smtClean="0">
                <a:latin typeface="Times New Roman" panose="02020603050405020304" pitchFamily="18" charset="0"/>
                <a:cs typeface="Times New Roman" panose="02020603050405020304" pitchFamily="18" charset="0"/>
              </a:rPr>
              <a:t>system means </a:t>
            </a:r>
            <a:r>
              <a:rPr lang="en-IN" dirty="0">
                <a:latin typeface="Times New Roman" panose="02020603050405020304" pitchFamily="18" charset="0"/>
                <a:cs typeface="Times New Roman" panose="02020603050405020304" pitchFamily="18" charset="0"/>
              </a:rPr>
              <a:t>that having one of your Python ROS programs crash the computer is </a:t>
            </a:r>
            <a:r>
              <a:rPr lang="en-IN" dirty="0" smtClean="0">
                <a:latin typeface="Times New Roman" panose="02020603050405020304" pitchFamily="18" charset="0"/>
                <a:cs typeface="Times New Roman" panose="02020603050405020304" pitchFamily="18" charset="0"/>
              </a:rPr>
              <a:t>very rare</a:t>
            </a:r>
            <a:r>
              <a:rPr lang="en-IN" dirty="0">
                <a:latin typeface="Times New Roman" panose="02020603050405020304" pitchFamily="18" charset="0"/>
                <a:cs typeface="Times New Roman" panose="02020603050405020304" pitchFamily="18" charset="0"/>
              </a:rPr>
              <a:t>. A computer crash means rebooting the computer and also probably </a:t>
            </a:r>
            <a:r>
              <a:rPr lang="en-IN" dirty="0" smtClean="0">
                <a:latin typeface="Times New Roman" panose="02020603050405020304" pitchFamily="18" charset="0"/>
                <a:cs typeface="Times New Roman" panose="02020603050405020304" pitchFamily="18" charset="0"/>
              </a:rPr>
              <a:t>losing all </a:t>
            </a:r>
            <a:r>
              <a:rPr lang="en-IN" dirty="0">
                <a:latin typeface="Times New Roman" panose="02020603050405020304" pitchFamily="18" charset="0"/>
                <a:cs typeface="Times New Roman" panose="02020603050405020304" pitchFamily="18" charset="0"/>
              </a:rPr>
              <a:t>of your data you need to diagnose the crash. I had a professional robot </a:t>
            </a:r>
            <a:r>
              <a:rPr lang="en-IN" dirty="0" smtClean="0">
                <a:latin typeface="Times New Roman" panose="02020603050405020304" pitchFamily="18" charset="0"/>
                <a:cs typeface="Times New Roman" panose="02020603050405020304" pitchFamily="18" charset="0"/>
              </a:rPr>
              <a:t>project that </a:t>
            </a:r>
            <a:r>
              <a:rPr lang="en-IN" dirty="0">
                <a:latin typeface="Times New Roman" panose="02020603050405020304" pitchFamily="18" charset="0"/>
                <a:cs typeface="Times New Roman" panose="02020603050405020304" pitchFamily="18" charset="0"/>
              </a:rPr>
              <a:t>we moved from Python to C++, and immediately the operating </a:t>
            </a:r>
            <a:r>
              <a:rPr lang="en-IN" dirty="0" smtClean="0">
                <a:latin typeface="Times New Roman" panose="02020603050405020304" pitchFamily="18" charset="0"/>
                <a:cs typeface="Times New Roman" panose="02020603050405020304" pitchFamily="18" charset="0"/>
              </a:rPr>
              <a:t>system crashes </a:t>
            </a:r>
            <a:r>
              <a:rPr lang="en-IN" dirty="0">
                <a:latin typeface="Times New Roman" panose="02020603050405020304" pitchFamily="18" charset="0"/>
                <a:cs typeface="Times New Roman" panose="02020603050405020304" pitchFamily="18" charset="0"/>
              </a:rPr>
              <a:t>began, which shot the reliability of our robot. If a Python </a:t>
            </a:r>
            <a:r>
              <a:rPr lang="en-IN" dirty="0" smtClean="0">
                <a:latin typeface="Times New Roman" panose="02020603050405020304" pitchFamily="18" charset="0"/>
                <a:cs typeface="Times New Roman" panose="02020603050405020304" pitchFamily="18" charset="0"/>
              </a:rPr>
              <a:t>program crashes</a:t>
            </a:r>
            <a:r>
              <a:rPr lang="en-IN" dirty="0">
                <a:latin typeface="Times New Roman" panose="02020603050405020304" pitchFamily="18" charset="0"/>
                <a:cs typeface="Times New Roman" panose="02020603050405020304" pitchFamily="18" charset="0"/>
              </a:rPr>
              <a:t>, another program can monitor that and restart it. If the operating </a:t>
            </a:r>
            <a:r>
              <a:rPr lang="en-IN" dirty="0" smtClean="0">
                <a:latin typeface="Times New Roman" panose="02020603050405020304" pitchFamily="18" charset="0"/>
                <a:cs typeface="Times New Roman" panose="02020603050405020304" pitchFamily="18" charset="0"/>
              </a:rPr>
              <a:t>system is </a:t>
            </a:r>
            <a:r>
              <a:rPr lang="en-IN" dirty="0">
                <a:latin typeface="Times New Roman" panose="02020603050405020304" pitchFamily="18" charset="0"/>
                <a:cs typeface="Times New Roman" panose="02020603050405020304" pitchFamily="18" charset="0"/>
              </a:rPr>
              <a:t>gone, there is not much you can do without some extra hardware that can </a:t>
            </a:r>
            <a:r>
              <a:rPr lang="en-IN" dirty="0" smtClean="0">
                <a:latin typeface="Times New Roman" panose="02020603050405020304" pitchFamily="18" charset="0"/>
                <a:cs typeface="Times New Roman" panose="02020603050405020304" pitchFamily="18" charset="0"/>
              </a:rPr>
              <a:t>push the </a:t>
            </a:r>
            <a:r>
              <a:rPr lang="en-IN" dirty="0">
                <a:latin typeface="Times New Roman" panose="02020603050405020304" pitchFamily="18" charset="0"/>
                <a:cs typeface="Times New Roman" panose="02020603050405020304" pitchFamily="18" charset="0"/>
              </a:rPr>
              <a:t>reset button for you. </a:t>
            </a:r>
          </a:p>
        </p:txBody>
      </p:sp>
    </p:spTree>
    <p:extLst>
      <p:ext uri="{BB962C8B-B14F-4D97-AF65-F5344CB8AC3E}">
        <p14:creationId xmlns:p14="http://schemas.microsoft.com/office/powerpoint/2010/main" val="1916810761"/>
      </p:ext>
    </p:extLst>
  </p:cSld>
  <p:clrMapOvr>
    <a:masterClrMapping/>
  </p:clrMapOvr>
  <p:transition advTm="31044"/>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a:latin typeface="Times New Roman" panose="02020603050405020304" pitchFamily="18" charset="0"/>
                <a:cs typeface="Times New Roman" panose="02020603050405020304" pitchFamily="18" charset="0"/>
              </a:rPr>
              <a:t>Robot control systems and a decision-making </a:t>
            </a:r>
            <a:r>
              <a:rPr lang="en-US" sz="3200" b="1" dirty="0" smtClean="0">
                <a:latin typeface="Times New Roman" panose="02020603050405020304" pitchFamily="18" charset="0"/>
                <a:cs typeface="Times New Roman" panose="02020603050405020304" pitchFamily="18" charset="0"/>
              </a:rPr>
              <a:t>framework</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42</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Rectangle 10"/>
          <p:cNvSpPr/>
          <p:nvPr/>
        </p:nvSpPr>
        <p:spPr>
          <a:xfrm>
            <a:off x="668764" y="1269030"/>
            <a:ext cx="11159320" cy="588046"/>
          </a:xfrm>
          <a:prstGeom prst="rect">
            <a:avLst/>
          </a:prstGeom>
        </p:spPr>
        <p:txBody>
          <a:bodyPr wrap="square">
            <a:spAutoFit/>
          </a:bodyPr>
          <a:lstStyle/>
          <a:p>
            <a:pPr marL="285750" indent="-285750" algn="just">
              <a:lnSpc>
                <a:spcPct val="200000"/>
              </a:lnSpc>
              <a:buFont typeface="Arial" panose="020B0604020202020204" pitchFamily="34" charset="0"/>
              <a:buChar char="•"/>
            </a:pPr>
            <a:endParaRPr lang="en-IN" sz="1900" dirty="0">
              <a:latin typeface="Times New Roman" panose="02020603050405020304" pitchFamily="18" charset="0"/>
              <a:cs typeface="Times New Roman" panose="02020603050405020304" pitchFamily="18" charset="0"/>
            </a:endParaRPr>
          </a:p>
        </p:txBody>
      </p:sp>
      <p:sp>
        <p:nvSpPr>
          <p:cNvPr id="9" name="Rectangle 8"/>
          <p:cNvSpPr/>
          <p:nvPr/>
        </p:nvSpPr>
        <p:spPr>
          <a:xfrm>
            <a:off x="838201" y="1474727"/>
            <a:ext cx="10989883" cy="3673121"/>
          </a:xfrm>
          <a:prstGeom prst="rect">
            <a:avLst/>
          </a:prstGeom>
        </p:spPr>
        <p:txBody>
          <a:bodyPr wrap="square">
            <a:spAutoFit/>
          </a:bodyPr>
          <a:lstStyle/>
          <a:p>
            <a:pPr algn="just">
              <a:lnSpc>
                <a:spcPct val="200000"/>
              </a:lnSpc>
            </a:pPr>
            <a:r>
              <a:rPr lang="en-US" sz="2400" dirty="0" smtClean="0">
                <a:solidFill>
                  <a:srgbClr val="FF0000"/>
                </a:solidFill>
                <a:latin typeface="Times New Roman" panose="02020603050405020304" pitchFamily="18" charset="0"/>
                <a:cs typeface="Times New Roman" panose="02020603050405020304" pitchFamily="18" charset="0"/>
              </a:rPr>
              <a:t>Two </a:t>
            </a:r>
            <a:r>
              <a:rPr lang="en-US" sz="2400" dirty="0">
                <a:solidFill>
                  <a:srgbClr val="FF0000"/>
                </a:solidFill>
                <a:latin typeface="Times New Roman" panose="02020603050405020304" pitchFamily="18" charset="0"/>
                <a:cs typeface="Times New Roman" panose="02020603050405020304" pitchFamily="18" charset="0"/>
              </a:rPr>
              <a:t>sets of tools </a:t>
            </a:r>
            <a:r>
              <a:rPr lang="en-US" sz="2400" dirty="0">
                <a:latin typeface="Times New Roman" panose="02020603050405020304" pitchFamily="18" charset="0"/>
                <a:cs typeface="Times New Roman" panose="02020603050405020304" pitchFamily="18" charset="0"/>
              </a:rPr>
              <a:t>in the sections: </a:t>
            </a:r>
            <a:endParaRPr lang="en-US" sz="2400" dirty="0" smtClean="0">
              <a:latin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soft </a:t>
            </a:r>
            <a:r>
              <a:rPr lang="en-US" sz="2400" dirty="0">
                <a:latin typeface="Times New Roman" panose="02020603050405020304" pitchFamily="18" charset="0"/>
                <a:cs typeface="Times New Roman" panose="02020603050405020304" pitchFamily="18" charset="0"/>
              </a:rPr>
              <a:t>real-time control </a:t>
            </a:r>
            <a:r>
              <a:rPr lang="en-US" sz="2400" dirty="0" smtClean="0">
                <a:latin typeface="Times New Roman" panose="02020603050405020304" pitchFamily="18" charset="0"/>
                <a:cs typeface="Times New Roman" panose="02020603050405020304" pitchFamily="18" charset="0"/>
              </a:rPr>
              <a:t>and the</a:t>
            </a:r>
          </a:p>
          <a:p>
            <a:pPr marL="285750" indent="-285750" algn="just">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OODA </a:t>
            </a:r>
            <a:r>
              <a:rPr lang="en-US" sz="2400" dirty="0">
                <a:latin typeface="Times New Roman" panose="02020603050405020304" pitchFamily="18" charset="0"/>
                <a:cs typeface="Times New Roman" panose="02020603050405020304" pitchFamily="18" charset="0"/>
              </a:rPr>
              <a:t>loop. </a:t>
            </a:r>
            <a:endParaRPr lang="en-US" sz="2400" dirty="0" smtClean="0">
              <a:latin typeface="Times New Roman" panose="02020603050405020304" pitchFamily="18" charset="0"/>
              <a:cs typeface="Times New Roman" panose="02020603050405020304" pitchFamily="18" charset="0"/>
            </a:endParaRPr>
          </a:p>
          <a:p>
            <a:pPr marL="285750" indent="-285750" algn="just">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One </a:t>
            </a:r>
            <a:r>
              <a:rPr lang="en-US" sz="2400" dirty="0">
                <a:latin typeface="Times New Roman" panose="02020603050405020304" pitchFamily="18" charset="0"/>
                <a:cs typeface="Times New Roman" panose="02020603050405020304" pitchFamily="18" charset="0"/>
              </a:rPr>
              <a:t>gives us a base for </a:t>
            </a:r>
            <a:r>
              <a:rPr lang="en-US" sz="2400" dirty="0">
                <a:solidFill>
                  <a:srgbClr val="FF0000"/>
                </a:solidFill>
                <a:latin typeface="Times New Roman" panose="02020603050405020304" pitchFamily="18" charset="0"/>
                <a:cs typeface="Times New Roman" panose="02020603050405020304" pitchFamily="18" charset="0"/>
              </a:rPr>
              <a:t>controlling the robot easily and consistently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the </a:t>
            </a:r>
            <a:r>
              <a:rPr lang="en-US" sz="2400" dirty="0">
                <a:latin typeface="Times New Roman" panose="02020603050405020304" pitchFamily="18" charset="0"/>
                <a:cs typeface="Times New Roman" panose="02020603050405020304" pitchFamily="18" charset="0"/>
              </a:rPr>
              <a:t>other provides a </a:t>
            </a:r>
            <a:r>
              <a:rPr lang="en-US" sz="2400" dirty="0">
                <a:solidFill>
                  <a:srgbClr val="FF0000"/>
                </a:solidFill>
                <a:latin typeface="Times New Roman" panose="02020603050405020304" pitchFamily="18" charset="0"/>
                <a:cs typeface="Times New Roman" panose="02020603050405020304" pitchFamily="18" charset="0"/>
              </a:rPr>
              <a:t>basis for all of the robot’s autonomy.</a:t>
            </a:r>
            <a:endParaRPr lang="en-I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8514070"/>
      </p:ext>
    </p:extLst>
  </p:cSld>
  <p:clrMapOvr>
    <a:masterClrMapping/>
  </p:clrMapOvr>
  <p:transition advTm="31044"/>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a:latin typeface="Times New Roman" panose="02020603050405020304" pitchFamily="18" charset="0"/>
                <a:cs typeface="Times New Roman" panose="02020603050405020304" pitchFamily="18" charset="0"/>
              </a:rPr>
              <a:t>Robot control systems and a decision-making </a:t>
            </a:r>
            <a:r>
              <a:rPr lang="en-US" sz="3200" b="1" dirty="0" smtClean="0">
                <a:latin typeface="Times New Roman" panose="02020603050405020304" pitchFamily="18" charset="0"/>
                <a:cs typeface="Times New Roman" panose="02020603050405020304" pitchFamily="18" charset="0"/>
              </a:rPr>
              <a:t>framework</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43</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Rectangle 10"/>
          <p:cNvSpPr/>
          <p:nvPr/>
        </p:nvSpPr>
        <p:spPr>
          <a:xfrm>
            <a:off x="668764" y="1269030"/>
            <a:ext cx="11159320" cy="588046"/>
          </a:xfrm>
          <a:prstGeom prst="rect">
            <a:avLst/>
          </a:prstGeom>
        </p:spPr>
        <p:txBody>
          <a:bodyPr wrap="square">
            <a:spAutoFit/>
          </a:bodyPr>
          <a:lstStyle/>
          <a:p>
            <a:pPr marL="285750" indent="-285750" algn="just">
              <a:lnSpc>
                <a:spcPct val="200000"/>
              </a:lnSpc>
              <a:buFont typeface="Arial" panose="020B0604020202020204" pitchFamily="34" charset="0"/>
              <a:buChar char="•"/>
            </a:pPr>
            <a:endParaRPr lang="en-IN" sz="1900" dirty="0">
              <a:latin typeface="Times New Roman" panose="02020603050405020304" pitchFamily="18" charset="0"/>
              <a:cs typeface="Times New Roman" panose="02020603050405020304" pitchFamily="18" charset="0"/>
            </a:endParaRPr>
          </a:p>
        </p:txBody>
      </p:sp>
      <p:sp>
        <p:nvSpPr>
          <p:cNvPr id="10" name="Rectangle 9"/>
          <p:cNvSpPr/>
          <p:nvPr/>
        </p:nvSpPr>
        <p:spPr>
          <a:xfrm>
            <a:off x="559558" y="1421765"/>
            <a:ext cx="11268526" cy="4524315"/>
          </a:xfrm>
          <a:prstGeom prst="rect">
            <a:avLst/>
          </a:prstGeom>
        </p:spPr>
        <p:txBody>
          <a:bodyPr wrap="square">
            <a:spAutoFit/>
          </a:bodyPr>
          <a:lstStyle/>
          <a:p>
            <a:pPr algn="just">
              <a:lnSpc>
                <a:spcPct val="200000"/>
              </a:lnSpc>
            </a:pPr>
            <a:r>
              <a:rPr lang="en-IN" sz="2400" b="1" dirty="0">
                <a:latin typeface="Times New Roman" panose="02020603050405020304" pitchFamily="18" charset="0"/>
                <a:cs typeface="Times New Roman" panose="02020603050405020304" pitchFamily="18" charset="0"/>
              </a:rPr>
              <a:t>Soft real-time control</a:t>
            </a:r>
          </a:p>
          <a:p>
            <a:pPr algn="just">
              <a:lnSpc>
                <a:spcPct val="200000"/>
              </a:lnSpc>
            </a:pPr>
            <a:r>
              <a:rPr lang="en-IN" sz="2400" dirty="0">
                <a:latin typeface="Times New Roman" panose="02020603050405020304" pitchFamily="18" charset="0"/>
                <a:cs typeface="Times New Roman" panose="02020603050405020304" pitchFamily="18" charset="0"/>
              </a:rPr>
              <a:t>The basic concept of how a robot works, especially one that </a:t>
            </a:r>
            <a:r>
              <a:rPr lang="en-IN" sz="2400" dirty="0" smtClean="0">
                <a:latin typeface="Times New Roman" panose="02020603050405020304" pitchFamily="18" charset="0"/>
                <a:cs typeface="Times New Roman" panose="02020603050405020304" pitchFamily="18" charset="0"/>
              </a:rPr>
              <a:t>drives</a:t>
            </a:r>
            <a:r>
              <a:rPr lang="en-IN" sz="2400" dirty="0">
                <a:latin typeface="Times New Roman" panose="02020603050405020304" pitchFamily="18" charset="0"/>
                <a:cs typeface="Times New Roman" panose="02020603050405020304" pitchFamily="18" charset="0"/>
              </a:rPr>
              <a:t>, is fairly simple. There </a:t>
            </a:r>
            <a:r>
              <a:rPr lang="en-IN" sz="2400" dirty="0" smtClean="0">
                <a:latin typeface="Times New Roman" panose="02020603050405020304" pitchFamily="18" charset="0"/>
                <a:cs typeface="Times New Roman" panose="02020603050405020304" pitchFamily="18" charset="0"/>
              </a:rPr>
              <a:t>is a </a:t>
            </a:r>
            <a:r>
              <a:rPr lang="en-IN" sz="2400" dirty="0">
                <a:solidFill>
                  <a:srgbClr val="FF0000"/>
                </a:solidFill>
                <a:latin typeface="Times New Roman" panose="02020603050405020304" pitchFamily="18" charset="0"/>
                <a:cs typeface="Times New Roman" panose="02020603050405020304" pitchFamily="18" charset="0"/>
              </a:rPr>
              <a:t>master control loop </a:t>
            </a:r>
            <a:r>
              <a:rPr lang="en-IN" sz="2400" dirty="0">
                <a:latin typeface="Times New Roman" panose="02020603050405020304" pitchFamily="18" charset="0"/>
                <a:cs typeface="Times New Roman" panose="02020603050405020304" pitchFamily="18" charset="0"/>
              </a:rPr>
              <a:t>that does the same thing over and over; it </a:t>
            </a:r>
            <a:r>
              <a:rPr lang="en-IN" sz="2400" dirty="0">
                <a:solidFill>
                  <a:srgbClr val="FF0000"/>
                </a:solidFill>
                <a:latin typeface="Times New Roman" panose="02020603050405020304" pitchFamily="18" charset="0"/>
                <a:cs typeface="Times New Roman" panose="02020603050405020304" pitchFamily="18" charset="0"/>
              </a:rPr>
              <a:t>reads data from the </a:t>
            </a:r>
            <a:r>
              <a:rPr lang="en-IN" sz="2400" dirty="0" smtClean="0">
                <a:solidFill>
                  <a:srgbClr val="FF0000"/>
                </a:solidFill>
                <a:latin typeface="Times New Roman" panose="02020603050405020304" pitchFamily="18" charset="0"/>
                <a:cs typeface="Times New Roman" panose="02020603050405020304" pitchFamily="18" charset="0"/>
              </a:rPr>
              <a:t>sensors and </a:t>
            </a:r>
            <a:r>
              <a:rPr lang="en-IN" sz="2400" dirty="0">
                <a:solidFill>
                  <a:srgbClr val="FF0000"/>
                </a:solidFill>
                <a:latin typeface="Times New Roman" panose="02020603050405020304" pitchFamily="18" charset="0"/>
                <a:cs typeface="Times New Roman" panose="02020603050405020304" pitchFamily="18" charset="0"/>
              </a:rPr>
              <a:t>motor controller, looks for commands from the operator </a:t>
            </a:r>
            <a:r>
              <a:rPr lang="en-IN" sz="2400" dirty="0" smtClean="0">
                <a:latin typeface="Times New Roman" panose="02020603050405020304" pitchFamily="18" charset="0"/>
                <a:cs typeface="Times New Roman" panose="02020603050405020304" pitchFamily="18" charset="0"/>
              </a:rPr>
              <a:t>(or </a:t>
            </a:r>
            <a:r>
              <a:rPr lang="en-IN" sz="2400" dirty="0">
                <a:latin typeface="Times New Roman" panose="02020603050405020304" pitchFamily="18" charset="0"/>
                <a:cs typeface="Times New Roman" panose="02020603050405020304" pitchFamily="18" charset="0"/>
              </a:rPr>
              <a:t>the robot's </a:t>
            </a:r>
            <a:r>
              <a:rPr lang="en-IN" sz="2400" dirty="0" smtClean="0">
                <a:latin typeface="Times New Roman" panose="02020603050405020304" pitchFamily="18" charset="0"/>
                <a:cs typeface="Times New Roman" panose="02020603050405020304" pitchFamily="18" charset="0"/>
              </a:rPr>
              <a:t>autonomy functions</a:t>
            </a:r>
            <a:r>
              <a:rPr lang="en-IN" sz="2400" dirty="0">
                <a:latin typeface="Times New Roman" panose="02020603050405020304" pitchFamily="18" charset="0"/>
                <a:cs typeface="Times New Roman" panose="02020603050405020304" pitchFamily="18" charset="0"/>
              </a:rPr>
              <a:t>), makes any changes to the state of the robot based on those commands, and </a:t>
            </a:r>
            <a:r>
              <a:rPr lang="en-IN" sz="2400" dirty="0" smtClean="0">
                <a:latin typeface="Times New Roman" panose="02020603050405020304" pitchFamily="18" charset="0"/>
                <a:cs typeface="Times New Roman" panose="02020603050405020304" pitchFamily="18" charset="0"/>
              </a:rPr>
              <a:t>then sends </a:t>
            </a:r>
            <a:r>
              <a:rPr lang="en-IN" sz="2400" dirty="0">
                <a:latin typeface="Times New Roman" panose="02020603050405020304" pitchFamily="18" charset="0"/>
                <a:cs typeface="Times New Roman" panose="02020603050405020304" pitchFamily="18" charset="0"/>
              </a:rPr>
              <a:t>instructions to the motors or effectors to make the robot move:</a:t>
            </a:r>
          </a:p>
        </p:txBody>
      </p:sp>
    </p:spTree>
    <p:extLst>
      <p:ext uri="{BB962C8B-B14F-4D97-AF65-F5344CB8AC3E}">
        <p14:creationId xmlns:p14="http://schemas.microsoft.com/office/powerpoint/2010/main" val="897518204"/>
      </p:ext>
    </p:extLst>
  </p:cSld>
  <p:clrMapOvr>
    <a:masterClrMapping/>
  </p:clrMapOvr>
  <p:transition advTm="31044"/>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a:latin typeface="Times New Roman" panose="02020603050405020304" pitchFamily="18" charset="0"/>
                <a:cs typeface="Times New Roman" panose="02020603050405020304" pitchFamily="18" charset="0"/>
              </a:rPr>
              <a:t>Robot control systems and a decision-making </a:t>
            </a:r>
            <a:r>
              <a:rPr lang="en-US" sz="3200" b="1" dirty="0" smtClean="0">
                <a:latin typeface="Times New Roman" panose="02020603050405020304" pitchFamily="18" charset="0"/>
                <a:cs typeface="Times New Roman" panose="02020603050405020304" pitchFamily="18" charset="0"/>
              </a:rPr>
              <a:t>framework</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44</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Rectangle 10"/>
          <p:cNvSpPr/>
          <p:nvPr/>
        </p:nvSpPr>
        <p:spPr>
          <a:xfrm>
            <a:off x="668764" y="1269030"/>
            <a:ext cx="11159320" cy="588046"/>
          </a:xfrm>
          <a:prstGeom prst="rect">
            <a:avLst/>
          </a:prstGeom>
        </p:spPr>
        <p:txBody>
          <a:bodyPr wrap="square">
            <a:spAutoFit/>
          </a:bodyPr>
          <a:lstStyle/>
          <a:p>
            <a:pPr marL="285750" indent="-285750" algn="just">
              <a:lnSpc>
                <a:spcPct val="200000"/>
              </a:lnSpc>
              <a:buFont typeface="Arial" panose="020B0604020202020204" pitchFamily="34" charset="0"/>
              <a:buChar char="•"/>
            </a:pPr>
            <a:endParaRPr lang="en-IN" sz="19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1905109" y="1444099"/>
            <a:ext cx="7866688" cy="4658463"/>
          </a:xfrm>
          <a:prstGeom prst="rect">
            <a:avLst/>
          </a:prstGeom>
        </p:spPr>
      </p:pic>
    </p:spTree>
    <p:extLst>
      <p:ext uri="{BB962C8B-B14F-4D97-AF65-F5344CB8AC3E}">
        <p14:creationId xmlns:p14="http://schemas.microsoft.com/office/powerpoint/2010/main" val="3945639745"/>
      </p:ext>
    </p:extLst>
  </p:cSld>
  <p:clrMapOvr>
    <a:masterClrMapping/>
  </p:clrMapOvr>
  <p:transition advTm="31044"/>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a:latin typeface="Times New Roman" panose="02020603050405020304" pitchFamily="18" charset="0"/>
                <a:cs typeface="Times New Roman" panose="02020603050405020304" pitchFamily="18" charset="0"/>
              </a:rPr>
              <a:t>Robot control systems and a decision-making </a:t>
            </a:r>
            <a:r>
              <a:rPr lang="en-US" sz="3200" b="1" dirty="0" smtClean="0">
                <a:latin typeface="Times New Roman" panose="02020603050405020304" pitchFamily="18" charset="0"/>
                <a:cs typeface="Times New Roman" panose="02020603050405020304" pitchFamily="18" charset="0"/>
              </a:rPr>
              <a:t>framework</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45</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Rectangle 10"/>
          <p:cNvSpPr/>
          <p:nvPr/>
        </p:nvSpPr>
        <p:spPr>
          <a:xfrm>
            <a:off x="668764" y="1269030"/>
            <a:ext cx="11159320" cy="588046"/>
          </a:xfrm>
          <a:prstGeom prst="rect">
            <a:avLst/>
          </a:prstGeom>
        </p:spPr>
        <p:txBody>
          <a:bodyPr wrap="square">
            <a:spAutoFit/>
          </a:bodyPr>
          <a:lstStyle/>
          <a:p>
            <a:pPr marL="285750" indent="-285750" algn="just">
              <a:lnSpc>
                <a:spcPct val="200000"/>
              </a:lnSpc>
              <a:buFont typeface="Arial" panose="020B0604020202020204" pitchFamily="34" charset="0"/>
              <a:buChar char="•"/>
            </a:pPr>
            <a:endParaRPr lang="en-IN" sz="1900" dirty="0">
              <a:latin typeface="Times New Roman" panose="02020603050405020304" pitchFamily="18" charset="0"/>
              <a:cs typeface="Times New Roman" panose="02020603050405020304" pitchFamily="18" charset="0"/>
            </a:endParaRPr>
          </a:p>
        </p:txBody>
      </p:sp>
      <p:sp>
        <p:nvSpPr>
          <p:cNvPr id="10" name="Rectangle 9"/>
          <p:cNvSpPr/>
          <p:nvPr/>
        </p:nvSpPr>
        <p:spPr>
          <a:xfrm>
            <a:off x="559558" y="1421765"/>
            <a:ext cx="11268526" cy="3046988"/>
          </a:xfrm>
          <a:prstGeom prst="rect">
            <a:avLst/>
          </a:prstGeom>
        </p:spPr>
        <p:txBody>
          <a:bodyPr wrap="square">
            <a:spAutoFit/>
          </a:bodyPr>
          <a:lstStyle/>
          <a:p>
            <a:pPr algn="just">
              <a:lnSpc>
                <a:spcPct val="200000"/>
              </a:lnSpc>
            </a:pPr>
            <a:r>
              <a:rPr lang="en-US" sz="2400" dirty="0">
                <a:latin typeface="Times New Roman" panose="02020603050405020304" pitchFamily="18" charset="0"/>
                <a:cs typeface="Times New Roman" panose="02020603050405020304" pitchFamily="18" charset="0"/>
              </a:rPr>
              <a:t>The preceding diagram illustrates how we have instantiated the </a:t>
            </a:r>
            <a:r>
              <a:rPr lang="en-US" sz="2400" dirty="0">
                <a:solidFill>
                  <a:srgbClr val="FF0000"/>
                </a:solidFill>
                <a:latin typeface="Times New Roman" panose="02020603050405020304" pitchFamily="18" charset="0"/>
                <a:cs typeface="Times New Roman" panose="02020603050405020304" pitchFamily="18" charset="0"/>
              </a:rPr>
              <a:t>OODA loop into </a:t>
            </a:r>
            <a:r>
              <a:rPr lang="en-US" sz="2400" dirty="0" smtClean="0">
                <a:solidFill>
                  <a:srgbClr val="FF0000"/>
                </a:solidFill>
                <a:latin typeface="Times New Roman" panose="02020603050405020304" pitchFamily="18" charset="0"/>
                <a:cs typeface="Times New Roman" panose="02020603050405020304" pitchFamily="18" charset="0"/>
              </a:rPr>
              <a:t>the software </a:t>
            </a:r>
            <a:r>
              <a:rPr lang="en-US" sz="2400" dirty="0">
                <a:solidFill>
                  <a:srgbClr val="FF0000"/>
                </a:solidFill>
                <a:latin typeface="Times New Roman" panose="02020603050405020304" pitchFamily="18" charset="0"/>
                <a:cs typeface="Times New Roman" panose="02020603050405020304" pitchFamily="18" charset="0"/>
              </a:rPr>
              <a:t>and hardware of our robot. </a:t>
            </a:r>
            <a:endParaRPr lang="en-US" sz="2400" dirty="0" smtClean="0">
              <a:solidFill>
                <a:srgbClr val="FF0000"/>
              </a:solidFill>
              <a:latin typeface="Times New Roman" panose="02020603050405020304" pitchFamily="18" charset="0"/>
              <a:cs typeface="Times New Roman" panose="02020603050405020304" pitchFamily="18" charset="0"/>
            </a:endParaRPr>
          </a:p>
          <a:p>
            <a:pPr algn="just">
              <a:lnSpc>
                <a:spcPct val="20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robot can either </a:t>
            </a:r>
            <a:r>
              <a:rPr lang="en-US" sz="2400" dirty="0">
                <a:solidFill>
                  <a:srgbClr val="FF0000"/>
                </a:solidFill>
                <a:latin typeface="Times New Roman" panose="02020603050405020304" pitchFamily="18" charset="0"/>
                <a:cs typeface="Times New Roman" panose="02020603050405020304" pitchFamily="18" charset="0"/>
              </a:rPr>
              <a:t>act autonomously, or </a:t>
            </a:r>
            <a:r>
              <a:rPr lang="en-US" sz="2400" dirty="0" smtClean="0">
                <a:solidFill>
                  <a:srgbClr val="FF0000"/>
                </a:solidFill>
                <a:latin typeface="Times New Roman" panose="02020603050405020304" pitchFamily="18" charset="0"/>
                <a:cs typeface="Times New Roman" panose="02020603050405020304" pitchFamily="18" charset="0"/>
              </a:rPr>
              <a:t>accept commands </a:t>
            </a:r>
            <a:r>
              <a:rPr lang="en-US" sz="2400" dirty="0">
                <a:solidFill>
                  <a:srgbClr val="FF0000"/>
                </a:solidFill>
                <a:latin typeface="Times New Roman" panose="02020603050405020304" pitchFamily="18" charset="0"/>
                <a:cs typeface="Times New Roman" panose="02020603050405020304" pitchFamily="18" charset="0"/>
              </a:rPr>
              <a:t>from a control station connected via a wireless network</a:t>
            </a:r>
            <a:r>
              <a:rPr lang="en-US" sz="2400" dirty="0" smtClean="0">
                <a:latin typeface="Times New Roman" panose="02020603050405020304" pitchFamily="18" charset="0"/>
                <a:cs typeface="Times New Roman" panose="02020603050405020304" pitchFamily="18" charset="0"/>
              </a:rPr>
              <a:t>.</a:t>
            </a:r>
            <a:endParaRPr lang="en-IN"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270267"/>
      </p:ext>
    </p:extLst>
  </p:cSld>
  <p:clrMapOvr>
    <a:masterClrMapping/>
  </p:clrMapOvr>
  <p:transition advTm="31044"/>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a:latin typeface="Times New Roman" panose="02020603050405020304" pitchFamily="18" charset="0"/>
                <a:cs typeface="Times New Roman" panose="02020603050405020304" pitchFamily="18" charset="0"/>
              </a:rPr>
              <a:t>Robot control systems and a decision-making </a:t>
            </a:r>
            <a:r>
              <a:rPr lang="en-US" sz="3200" b="1" dirty="0" smtClean="0">
                <a:latin typeface="Times New Roman" panose="02020603050405020304" pitchFamily="18" charset="0"/>
                <a:cs typeface="Times New Roman" panose="02020603050405020304" pitchFamily="18" charset="0"/>
              </a:rPr>
              <a:t>framework</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46</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Rectangle 10"/>
          <p:cNvSpPr/>
          <p:nvPr/>
        </p:nvSpPr>
        <p:spPr>
          <a:xfrm>
            <a:off x="668764" y="1269030"/>
            <a:ext cx="11159320" cy="588046"/>
          </a:xfrm>
          <a:prstGeom prst="rect">
            <a:avLst/>
          </a:prstGeom>
        </p:spPr>
        <p:txBody>
          <a:bodyPr wrap="square">
            <a:spAutoFit/>
          </a:bodyPr>
          <a:lstStyle/>
          <a:p>
            <a:pPr marL="285750" indent="-285750" algn="just">
              <a:lnSpc>
                <a:spcPct val="200000"/>
              </a:lnSpc>
              <a:buFont typeface="Arial" panose="020B0604020202020204" pitchFamily="34" charset="0"/>
              <a:buChar char="•"/>
            </a:pPr>
            <a:endParaRPr lang="en-IN" sz="1900" dirty="0">
              <a:latin typeface="Times New Roman" panose="02020603050405020304" pitchFamily="18" charset="0"/>
              <a:cs typeface="Times New Roman" panose="02020603050405020304" pitchFamily="18" charset="0"/>
            </a:endParaRPr>
          </a:p>
        </p:txBody>
      </p:sp>
      <p:sp>
        <p:nvSpPr>
          <p:cNvPr id="10" name="Rectangle 9"/>
          <p:cNvSpPr/>
          <p:nvPr/>
        </p:nvSpPr>
        <p:spPr>
          <a:xfrm>
            <a:off x="559558" y="1421765"/>
            <a:ext cx="11268526" cy="3785652"/>
          </a:xfrm>
          <a:prstGeom prst="rect">
            <a:avLst/>
          </a:prstGeom>
        </p:spPr>
        <p:txBody>
          <a:bodyPr wrap="square">
            <a:spAutoFit/>
          </a:bodyPr>
          <a:lstStyle/>
          <a:p>
            <a:pPr algn="just">
              <a:lnSpc>
                <a:spcPct val="200000"/>
              </a:lnSpc>
            </a:pPr>
            <a:r>
              <a:rPr lang="en-US" sz="2400" dirty="0" smtClean="0">
                <a:latin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cs typeface="Times New Roman" panose="02020603050405020304" pitchFamily="18" charset="0"/>
              </a:rPr>
              <a:t>we need to do is perform this </a:t>
            </a:r>
            <a:r>
              <a:rPr lang="en-US" sz="2400" dirty="0">
                <a:solidFill>
                  <a:srgbClr val="FF0000"/>
                </a:solidFill>
                <a:latin typeface="Times New Roman" panose="02020603050405020304" pitchFamily="18" charset="0"/>
                <a:cs typeface="Times New Roman" panose="02020603050405020304" pitchFamily="18" charset="0"/>
              </a:rPr>
              <a:t>control loop in a consistent manner all of the time</a:t>
            </a:r>
            <a:r>
              <a:rPr lang="en-US" sz="2400" dirty="0">
                <a:latin typeface="Times New Roman" panose="02020603050405020304" pitchFamily="18" charset="0"/>
                <a:cs typeface="Times New Roman" panose="02020603050405020304" pitchFamily="18" charset="0"/>
              </a:rPr>
              <a:t>. We</a:t>
            </a:r>
          </a:p>
          <a:p>
            <a:pPr algn="just">
              <a:lnSpc>
                <a:spcPct val="200000"/>
              </a:lnSpc>
            </a:pPr>
            <a:r>
              <a:rPr lang="en-US" sz="2400" dirty="0">
                <a:latin typeface="Times New Roman" panose="02020603050405020304" pitchFamily="18" charset="0"/>
                <a:cs typeface="Times New Roman" panose="02020603050405020304" pitchFamily="18" charset="0"/>
              </a:rPr>
              <a:t>need to </a:t>
            </a:r>
            <a:r>
              <a:rPr lang="en-US" sz="2400" dirty="0">
                <a:solidFill>
                  <a:srgbClr val="FF0000"/>
                </a:solidFill>
                <a:latin typeface="Times New Roman" panose="02020603050405020304" pitchFamily="18" charset="0"/>
                <a:cs typeface="Times New Roman" panose="02020603050405020304" pitchFamily="18" charset="0"/>
              </a:rPr>
              <a:t>set a base frame rate, or basic update frequency, in our control loop. </a:t>
            </a:r>
            <a:r>
              <a:rPr lang="en-US" sz="2400" dirty="0">
                <a:latin typeface="Times New Roman" panose="02020603050405020304" pitchFamily="18" charset="0"/>
                <a:cs typeface="Times New Roman" panose="02020603050405020304" pitchFamily="18" charset="0"/>
              </a:rPr>
              <a:t>This makes all</a:t>
            </a:r>
          </a:p>
          <a:p>
            <a:pPr algn="just">
              <a:lnSpc>
                <a:spcPct val="200000"/>
              </a:lnSpc>
            </a:pPr>
            <a:r>
              <a:rPr lang="en-US" sz="2400" dirty="0">
                <a:latin typeface="Times New Roman" panose="02020603050405020304" pitchFamily="18" charset="0"/>
                <a:cs typeface="Times New Roman" panose="02020603050405020304" pitchFamily="18" charset="0"/>
              </a:rPr>
              <a:t>of the systems of the </a:t>
            </a:r>
            <a:r>
              <a:rPr lang="en-US" sz="2400" dirty="0">
                <a:solidFill>
                  <a:srgbClr val="FF0000"/>
                </a:solidFill>
                <a:latin typeface="Times New Roman" panose="02020603050405020304" pitchFamily="18" charset="0"/>
                <a:cs typeface="Times New Roman" panose="02020603050405020304" pitchFamily="18" charset="0"/>
              </a:rPr>
              <a:t>robot perform better</a:t>
            </a:r>
            <a:r>
              <a:rPr lang="en-US" sz="2400" dirty="0">
                <a:latin typeface="Times New Roman" panose="02020603050405020304" pitchFamily="18" charset="0"/>
                <a:cs typeface="Times New Roman" panose="02020603050405020304" pitchFamily="18" charset="0"/>
              </a:rPr>
              <a:t>. Without some sort of time manager, each</a:t>
            </a:r>
          </a:p>
          <a:p>
            <a:pPr algn="just">
              <a:lnSpc>
                <a:spcPct val="200000"/>
              </a:lnSpc>
            </a:pPr>
            <a:r>
              <a:rPr lang="en-US" sz="2400" dirty="0">
                <a:latin typeface="Times New Roman" panose="02020603050405020304" pitchFamily="18" charset="0"/>
                <a:cs typeface="Times New Roman" panose="02020603050405020304" pitchFamily="18" charset="0"/>
              </a:rPr>
              <a:t>control cycle of the robot takes a different amount of time to complete, and any sort of </a:t>
            </a:r>
            <a:r>
              <a:rPr lang="en-US" sz="2400" dirty="0" smtClean="0">
                <a:latin typeface="Times New Roman" panose="02020603050405020304" pitchFamily="18" charset="0"/>
                <a:cs typeface="Times New Roman" panose="02020603050405020304" pitchFamily="18" charset="0"/>
              </a:rPr>
              <a:t>path planning</a:t>
            </a:r>
            <a:r>
              <a:rPr lang="en-US" sz="2400" dirty="0">
                <a:latin typeface="Times New Roman" panose="02020603050405020304" pitchFamily="18" charset="0"/>
                <a:cs typeface="Times New Roman" panose="02020603050405020304" pitchFamily="18" charset="0"/>
              </a:rPr>
              <a:t>, position estimate, or arm movement becomes more complicated</a:t>
            </a:r>
            <a:r>
              <a:rPr lang="en-US" sz="2400" dirty="0" smtClean="0">
                <a:latin typeface="Times New Roman" panose="02020603050405020304" pitchFamily="18" charset="0"/>
                <a:cs typeface="Times New Roman" panose="02020603050405020304" pitchFamily="18" charset="0"/>
              </a:rPr>
              <a:t>. </a:t>
            </a:r>
            <a:endParaRPr lang="en-IN"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618490"/>
      </p:ext>
    </p:extLst>
  </p:cSld>
  <p:clrMapOvr>
    <a:masterClrMapping/>
  </p:clrMapOvr>
  <p:transition advTm="31044"/>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a:latin typeface="Times New Roman" panose="02020603050405020304" pitchFamily="18" charset="0"/>
                <a:cs typeface="Times New Roman" panose="02020603050405020304" pitchFamily="18" charset="0"/>
              </a:rPr>
              <a:t>Robot control systems and a decision-making </a:t>
            </a:r>
            <a:r>
              <a:rPr lang="en-US" sz="3200" b="1" dirty="0" smtClean="0">
                <a:latin typeface="Times New Roman" panose="02020603050405020304" pitchFamily="18" charset="0"/>
                <a:cs typeface="Times New Roman" panose="02020603050405020304" pitchFamily="18" charset="0"/>
              </a:rPr>
              <a:t>framework</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47</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Rectangle 10"/>
          <p:cNvSpPr/>
          <p:nvPr/>
        </p:nvSpPr>
        <p:spPr>
          <a:xfrm>
            <a:off x="668764" y="1269030"/>
            <a:ext cx="11159320" cy="588046"/>
          </a:xfrm>
          <a:prstGeom prst="rect">
            <a:avLst/>
          </a:prstGeom>
        </p:spPr>
        <p:txBody>
          <a:bodyPr wrap="square">
            <a:spAutoFit/>
          </a:bodyPr>
          <a:lstStyle/>
          <a:p>
            <a:pPr marL="285750" indent="-285750" algn="just">
              <a:lnSpc>
                <a:spcPct val="200000"/>
              </a:lnSpc>
              <a:buFont typeface="Arial" panose="020B0604020202020204" pitchFamily="34" charset="0"/>
              <a:buChar char="•"/>
            </a:pPr>
            <a:endParaRPr lang="en-IN" sz="1900" dirty="0">
              <a:latin typeface="Times New Roman" panose="02020603050405020304" pitchFamily="18" charset="0"/>
              <a:cs typeface="Times New Roman" panose="02020603050405020304" pitchFamily="18" charset="0"/>
            </a:endParaRPr>
          </a:p>
        </p:txBody>
      </p:sp>
      <p:sp>
        <p:nvSpPr>
          <p:cNvPr id="10" name="Rectangle 9"/>
          <p:cNvSpPr/>
          <p:nvPr/>
        </p:nvSpPr>
        <p:spPr>
          <a:xfrm>
            <a:off x="559558" y="1421765"/>
            <a:ext cx="11268526" cy="2308324"/>
          </a:xfrm>
          <a:prstGeom prst="rect">
            <a:avLst/>
          </a:prstGeom>
        </p:spPr>
        <p:txBody>
          <a:bodyPr wrap="square">
            <a:spAutoFit/>
          </a:bodyPr>
          <a:lstStyle/>
          <a:p>
            <a:pPr algn="just">
              <a:lnSpc>
                <a:spcPct val="200000"/>
              </a:lnSpc>
            </a:pPr>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you have </a:t>
            </a:r>
            <a:r>
              <a:rPr lang="en-US" sz="2400" dirty="0">
                <a:solidFill>
                  <a:srgbClr val="FF0000"/>
                </a:solidFill>
                <a:latin typeface="Times New Roman" panose="02020603050405020304" pitchFamily="18" charset="0"/>
                <a:cs typeface="Times New Roman" panose="02020603050405020304" pitchFamily="18" charset="0"/>
              </a:rPr>
              <a:t>used a PID controller </a:t>
            </a:r>
            <a:r>
              <a:rPr lang="en-US" sz="2400" dirty="0">
                <a:latin typeface="Times New Roman" panose="02020603050405020304" pitchFamily="18" charset="0"/>
                <a:cs typeface="Times New Roman" panose="02020603050405020304" pitchFamily="18" charset="0"/>
              </a:rPr>
              <a:t>before to perform a process, such as driving the robot at </a:t>
            </a:r>
            <a:r>
              <a:rPr lang="en-US" sz="2400" dirty="0" smtClean="0">
                <a:latin typeface="Times New Roman" panose="02020603050405020304" pitchFamily="18" charset="0"/>
                <a:cs typeface="Times New Roman" panose="02020603050405020304" pitchFamily="18" charset="0"/>
              </a:rPr>
              <a:t>a </a:t>
            </a:r>
            <a:r>
              <a:rPr lang="en-US" sz="2400" dirty="0" smtClean="0">
                <a:solidFill>
                  <a:srgbClr val="FF0000"/>
                </a:solidFill>
                <a:latin typeface="Times New Roman" panose="02020603050405020304" pitchFamily="18" charset="0"/>
                <a:cs typeface="Times New Roman" panose="02020603050405020304" pitchFamily="18" charset="0"/>
              </a:rPr>
              <a:t>consistent </a:t>
            </a:r>
            <a:r>
              <a:rPr lang="en-US" sz="2400" dirty="0">
                <a:solidFill>
                  <a:srgbClr val="FF0000"/>
                </a:solidFill>
                <a:latin typeface="Times New Roman" panose="02020603050405020304" pitchFamily="18" charset="0"/>
                <a:cs typeface="Times New Roman" panose="02020603050405020304" pitchFamily="18" charset="0"/>
              </a:rPr>
              <a:t>speed, or aiming a camera at a moving target</a:t>
            </a:r>
            <a:r>
              <a:rPr lang="en-US" sz="2400" dirty="0">
                <a:latin typeface="Times New Roman" panose="02020603050405020304" pitchFamily="18" charset="0"/>
                <a:cs typeface="Times New Roman" panose="02020603050405020304" pitchFamily="18" charset="0"/>
              </a:rPr>
              <a:t>, then you will understand that</a:t>
            </a:r>
          </a:p>
          <a:p>
            <a:pPr algn="just">
              <a:lnSpc>
                <a:spcPct val="200000"/>
              </a:lnSpc>
            </a:pPr>
            <a:r>
              <a:rPr lang="en-US" sz="2400" dirty="0">
                <a:latin typeface="Times New Roman" panose="02020603050405020304" pitchFamily="18" charset="0"/>
                <a:cs typeface="Times New Roman" panose="02020603050405020304" pitchFamily="18" charset="0"/>
              </a:rPr>
              <a:t>having even-time steps is important to </a:t>
            </a:r>
            <a:r>
              <a:rPr lang="en-US" sz="2400" dirty="0">
                <a:solidFill>
                  <a:srgbClr val="FF0000"/>
                </a:solidFill>
                <a:latin typeface="Times New Roman" panose="02020603050405020304" pitchFamily="18" charset="0"/>
                <a:cs typeface="Times New Roman" panose="02020603050405020304" pitchFamily="18" charset="0"/>
              </a:rPr>
              <a:t>getting good results</a:t>
            </a:r>
            <a:r>
              <a:rPr lang="en-US" sz="2400" dirty="0">
                <a:latin typeface="Times New Roman" panose="02020603050405020304" pitchFamily="18" charset="0"/>
                <a:cs typeface="Times New Roman" panose="02020603050405020304" pitchFamily="18" charset="0"/>
              </a:rPr>
              <a:t>.</a:t>
            </a:r>
            <a:endParaRPr lang="en-IN"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41271"/>
      </p:ext>
    </p:extLst>
  </p:cSld>
  <p:clrMapOvr>
    <a:masterClrMapping/>
  </p:clrMapOvr>
  <p:transition advTm="3104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Website References</a:t>
            </a:r>
            <a:endParaRPr lang="en-IN" sz="3200" b="1"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solidFill>
                  <a:prstClr val="black">
                    <a:tint val="75000"/>
                  </a:prstClr>
                </a:solidFill>
              </a:rPr>
              <a:pPr/>
              <a:t>23 November 2021</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5</a:t>
            </a:fld>
            <a:endParaRPr lang="en-US" dirty="0">
              <a:solidFill>
                <a:prstClr val="black">
                  <a:tint val="75000"/>
                </a:prstClr>
              </a:solidFill>
            </a:endParaRPr>
          </a:p>
        </p:txBody>
      </p:sp>
      <p:sp>
        <p:nvSpPr>
          <p:cNvPr id="8" name="Footer Placeholder 7"/>
          <p:cNvSpPr>
            <a:spLocks noGrp="1"/>
          </p:cNvSpPr>
          <p:nvPr>
            <p:ph type="ftr" sz="quarter" idx="11"/>
          </p:nvPr>
        </p:nvSpPr>
        <p:spPr>
          <a:xfrm>
            <a:off x="2180590" y="6356350"/>
            <a:ext cx="7967345" cy="365125"/>
          </a:xfrm>
        </p:spPr>
        <p:txBody>
          <a:bodyPr/>
          <a:lstStyle/>
          <a:p>
            <a:r>
              <a:rPr lang="en-US" dirty="0">
                <a:solidFill>
                  <a:srgbClr val="44546A"/>
                </a:solidFill>
              </a:rPr>
              <a:t>SNS DESIGN THINKERS/ </a:t>
            </a:r>
            <a:r>
              <a:rPr lang="en-US" dirty="0" err="1">
                <a:solidFill>
                  <a:srgbClr val="44546A"/>
                </a:solidFill>
              </a:rPr>
              <a:t>Dr.SNSRCAS</a:t>
            </a:r>
            <a:r>
              <a:rPr lang="en-US" dirty="0">
                <a:solidFill>
                  <a:srgbClr val="44546A"/>
                </a:solidFill>
              </a:rPr>
              <a:t> / CS / </a:t>
            </a:r>
            <a:r>
              <a:rPr lang="en-IN" dirty="0">
                <a:solidFill>
                  <a:srgbClr val="44546A"/>
                </a:solidFill>
                <a:sym typeface="Cambria" panose="02040503050406030204"/>
              </a:rPr>
              <a:t>16UCS501: Artificial Intelligence and Expert System</a:t>
            </a:r>
            <a:r>
              <a:rPr lang="en-US" dirty="0">
                <a:solidFill>
                  <a:srgbClr val="44546A"/>
                </a:solidFill>
              </a:rPr>
              <a:t>/UNIT-1/ R.LAVANYA</a:t>
            </a:r>
          </a:p>
        </p:txBody>
      </p:sp>
      <p:sp>
        <p:nvSpPr>
          <p:cNvPr id="11" name="Content Placeholder 2"/>
          <p:cNvSpPr>
            <a:spLocks noGrp="1"/>
          </p:cNvSpPr>
          <p:nvPr>
            <p:ph sz="half" idx="1"/>
          </p:nvPr>
        </p:nvSpPr>
        <p:spPr>
          <a:xfrm>
            <a:off x="1139911" y="1710372"/>
            <a:ext cx="10380800" cy="4828540"/>
          </a:xfrm>
        </p:spPr>
        <p:txBody>
          <a:bodyPr>
            <a:noAutofit/>
          </a:bodyPr>
          <a:lstStyle/>
          <a:p>
            <a:pPr>
              <a:lnSpc>
                <a:spcPct val="200000"/>
              </a:lnSpc>
            </a:pPr>
            <a:r>
              <a:rPr lang="en-IN" sz="2400" u="sng" dirty="0">
                <a:latin typeface="Times New Roman" panose="02020603050405020304" pitchFamily="18" charset="0"/>
                <a:cs typeface="Times New Roman" panose="02020603050405020304" pitchFamily="18" charset="0"/>
                <a:hlinkClick r:id="rId5"/>
              </a:rPr>
              <a:t>https://towardsdatascience.com/top-5-machine-learning-libraries-in-python-e36e3e0e02af</a:t>
            </a:r>
            <a:endParaRPr lang="en-IN" sz="2400" dirty="0">
              <a:latin typeface="Times New Roman" panose="02020603050405020304" pitchFamily="18" charset="0"/>
              <a:cs typeface="Times New Roman" panose="02020603050405020304" pitchFamily="18" charset="0"/>
            </a:endParaRPr>
          </a:p>
          <a:p>
            <a:pPr>
              <a:lnSpc>
                <a:spcPct val="200000"/>
              </a:lnSpc>
            </a:pPr>
            <a:r>
              <a:rPr lang="en-IN" sz="2400" u="sng" dirty="0">
                <a:latin typeface="Times New Roman" panose="02020603050405020304" pitchFamily="18" charset="0"/>
                <a:cs typeface="Times New Roman" panose="02020603050405020304" pitchFamily="18" charset="0"/>
                <a:hlinkClick r:id="rId6"/>
              </a:rPr>
              <a:t>https://www.theconstructsim.com/history-ros/</a:t>
            </a:r>
            <a:endParaRPr lang="en-IN" sz="2400" dirty="0">
              <a:latin typeface="Times New Roman" panose="02020603050405020304" pitchFamily="18" charset="0"/>
              <a:cs typeface="Times New Roman" panose="02020603050405020304" pitchFamily="18" charset="0"/>
            </a:endParaRPr>
          </a:p>
          <a:p>
            <a:pPr>
              <a:lnSpc>
                <a:spcPct val="200000"/>
              </a:lnSpc>
            </a:pPr>
            <a:r>
              <a:rPr lang="en-IN" sz="2400" u="sng" dirty="0">
                <a:latin typeface="Times New Roman" panose="02020603050405020304" pitchFamily="18" charset="0"/>
                <a:cs typeface="Times New Roman" panose="02020603050405020304" pitchFamily="18" charset="0"/>
                <a:hlinkClick r:id="rId7"/>
              </a:rPr>
              <a:t>https://www.theconstructsim.com/timeline-robot-operating-system-ros/</a:t>
            </a:r>
            <a:endParaRPr lang="en-IN" sz="2400" dirty="0">
              <a:latin typeface="Times New Roman" panose="02020603050405020304" pitchFamily="18" charset="0"/>
              <a:cs typeface="Times New Roman" panose="02020603050405020304" pitchFamily="18" charset="0"/>
            </a:endParaRPr>
          </a:p>
          <a:p>
            <a:pPr>
              <a:lnSpc>
                <a:spcPct val="200000"/>
              </a:lnSpc>
            </a:pPr>
            <a:r>
              <a:rPr lang="en-IN" sz="2400" u="sng" dirty="0">
                <a:latin typeface="Times New Roman" panose="02020603050405020304" pitchFamily="18" charset="0"/>
                <a:cs typeface="Times New Roman" panose="02020603050405020304" pitchFamily="18" charset="0"/>
                <a:hlinkClick r:id="rId8"/>
              </a:rPr>
              <a:t>https://en.wikipedia.org/wiki/Robot_Operating_System</a:t>
            </a:r>
            <a:endParaRPr lang="en-IN" sz="2400" dirty="0">
              <a:latin typeface="Times New Roman" panose="02020603050405020304" pitchFamily="18" charset="0"/>
              <a:cs typeface="Times New Roman" panose="02020603050405020304" pitchFamily="18" charset="0"/>
            </a:endParaRPr>
          </a:p>
          <a:p>
            <a:pPr>
              <a:lnSpc>
                <a:spcPct val="200000"/>
              </a:lnSpc>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76854"/>
      </p:ext>
    </p:extLst>
  </p:cSld>
  <p:clrMapOvr>
    <a:masterClrMapping/>
  </p:clrMapOvr>
  <p:transition advTm="3161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basic principle of robotics and </a:t>
            </a:r>
            <a:r>
              <a:rPr lang="en-US" sz="3200" b="1" dirty="0" smtClean="0">
                <a:latin typeface="Times New Roman" panose="02020603050405020304" pitchFamily="18" charset="0"/>
                <a:cs typeface="Times New Roman" panose="02020603050405020304" pitchFamily="18" charset="0"/>
              </a:rPr>
              <a:t>AI</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6</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838200" y="1479952"/>
            <a:ext cx="10380800" cy="4828540"/>
          </a:xfrm>
        </p:spPr>
        <p:txBody>
          <a:bodyPr>
            <a:noAutofit/>
          </a:bodyPr>
          <a:lstStyle/>
          <a:p>
            <a:pPr algn="just">
              <a:lnSpc>
                <a:spcPct val="250000"/>
              </a:lnSpc>
            </a:pPr>
            <a:r>
              <a:rPr lang="en-US" sz="1800" dirty="0">
                <a:latin typeface="Times New Roman" panose="02020603050405020304" pitchFamily="18" charset="0"/>
                <a:cs typeface="Times New Roman" panose="02020603050405020304" pitchFamily="18" charset="0"/>
              </a:rPr>
              <a:t>You probably have a </a:t>
            </a:r>
            <a:r>
              <a:rPr lang="en-US" sz="1800" dirty="0" err="1">
                <a:solidFill>
                  <a:srgbClr val="FF0000"/>
                </a:solidFill>
                <a:latin typeface="Times New Roman" panose="02020603050405020304" pitchFamily="18" charset="0"/>
                <a:cs typeface="Times New Roman" panose="02020603050405020304" pitchFamily="18" charset="0"/>
              </a:rPr>
              <a:t>quadcopter</a:t>
            </a:r>
            <a:r>
              <a:rPr lang="en-US" sz="1800" dirty="0">
                <a:solidFill>
                  <a:srgbClr val="FF0000"/>
                </a:solidFill>
                <a:latin typeface="Times New Roman" panose="02020603050405020304" pitchFamily="18" charset="0"/>
                <a:cs typeface="Times New Roman" panose="02020603050405020304" pitchFamily="18" charset="0"/>
              </a:rPr>
              <a:t> or a 3D printer </a:t>
            </a:r>
            <a:r>
              <a:rPr lang="en-US" sz="1800" dirty="0">
                <a:latin typeface="Times New Roman" panose="02020603050405020304" pitchFamily="18" charset="0"/>
                <a:cs typeface="Times New Roman" panose="02020603050405020304" pitchFamily="18" charset="0"/>
              </a:rPr>
              <a:t>(which is, in fact</a:t>
            </a:r>
            <a:r>
              <a:rPr lang="en-US" sz="1800" dirty="0">
                <a:solidFill>
                  <a:srgbClr val="FF0000"/>
                </a:solidFill>
                <a:latin typeface="Times New Roman" panose="02020603050405020304" pitchFamily="18" charset="0"/>
                <a:cs typeface="Times New Roman" panose="02020603050405020304" pitchFamily="18" charset="0"/>
              </a:rPr>
              <a:t>, a robot</a:t>
            </a:r>
            <a:r>
              <a:rPr lang="en-US" sz="1800" dirty="0" smtClean="0">
                <a:latin typeface="Times New Roman" panose="02020603050405020304" pitchFamily="18" charset="0"/>
                <a:cs typeface="Times New Roman" panose="02020603050405020304" pitchFamily="18" charset="0"/>
              </a:rPr>
              <a:t>).</a:t>
            </a:r>
          </a:p>
          <a:p>
            <a:pPr algn="just">
              <a:lnSpc>
                <a:spcPct val="250000"/>
              </a:lnSpc>
            </a:pP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 familiar world of Proportional Integral Derivative (</a:t>
            </a:r>
            <a:r>
              <a:rPr lang="en-US" sz="1800" dirty="0">
                <a:solidFill>
                  <a:srgbClr val="FF0000"/>
                </a:solidFill>
                <a:latin typeface="Times New Roman" panose="02020603050405020304" pitchFamily="18" charset="0"/>
                <a:cs typeface="Times New Roman" panose="02020603050405020304" pitchFamily="18" charset="0"/>
              </a:rPr>
              <a:t>PID</a:t>
            </a:r>
            <a:r>
              <a:rPr lang="en-US" sz="1800" dirty="0">
                <a:latin typeface="Times New Roman" panose="02020603050405020304" pitchFamily="18" charset="0"/>
                <a:cs typeface="Times New Roman" panose="02020603050405020304" pitchFamily="18" charset="0"/>
              </a:rPr>
              <a:t>) </a:t>
            </a:r>
            <a:r>
              <a:rPr lang="en-US" sz="1800" dirty="0">
                <a:solidFill>
                  <a:srgbClr val="FF0000"/>
                </a:solidFill>
                <a:latin typeface="Times New Roman" panose="02020603050405020304" pitchFamily="18" charset="0"/>
                <a:cs typeface="Times New Roman" panose="02020603050405020304" pitchFamily="18" charset="0"/>
              </a:rPr>
              <a:t>controllers, sensor loops, and state machines </a:t>
            </a:r>
            <a:r>
              <a:rPr lang="en-US" sz="1800" dirty="0">
                <a:latin typeface="Times New Roman" panose="02020603050405020304" pitchFamily="18" charset="0"/>
                <a:cs typeface="Times New Roman" panose="02020603050405020304" pitchFamily="18" charset="0"/>
              </a:rPr>
              <a:t>must give way to </a:t>
            </a:r>
            <a:r>
              <a:rPr lang="en-US" sz="1800" dirty="0">
                <a:solidFill>
                  <a:srgbClr val="FF0000"/>
                </a:solidFill>
                <a:latin typeface="Times New Roman" panose="02020603050405020304" pitchFamily="18" charset="0"/>
                <a:cs typeface="Times New Roman" panose="02020603050405020304" pitchFamily="18" charset="0"/>
              </a:rPr>
              <a:t>artificial neural networks, expert systems, genetic algorithms, and searching path planners. </a:t>
            </a:r>
            <a:endParaRPr lang="en-US" sz="1800" dirty="0" smtClean="0">
              <a:solidFill>
                <a:srgbClr val="FF0000"/>
              </a:solidFill>
              <a:latin typeface="Times New Roman" panose="02020603050405020304" pitchFamily="18" charset="0"/>
              <a:cs typeface="Times New Roman" panose="02020603050405020304" pitchFamily="18" charset="0"/>
            </a:endParaRPr>
          </a:p>
          <a:p>
            <a:pPr algn="just">
              <a:lnSpc>
                <a:spcPct val="250000"/>
              </a:lnSpc>
            </a:pPr>
            <a:r>
              <a:rPr lang="en-US" sz="1800" dirty="0" smtClean="0">
                <a:latin typeface="Times New Roman" panose="02020603050405020304" pitchFamily="18" charset="0"/>
                <a:cs typeface="Times New Roman" panose="02020603050405020304" pitchFamily="18" charset="0"/>
              </a:rPr>
              <a:t>We </a:t>
            </a:r>
            <a:r>
              <a:rPr lang="en-US" sz="1800" dirty="0">
                <a:latin typeface="Times New Roman" panose="02020603050405020304" pitchFamily="18" charset="0"/>
                <a:cs typeface="Times New Roman" panose="02020603050405020304" pitchFamily="18" charset="0"/>
              </a:rPr>
              <a:t>want a robot that does not just react to its environment as a reflex action, but has goals and intent—and can learn and adapt to the environment. We want to </a:t>
            </a:r>
            <a:r>
              <a:rPr lang="en-US" sz="1800" dirty="0">
                <a:solidFill>
                  <a:srgbClr val="FF0000"/>
                </a:solidFill>
                <a:latin typeface="Times New Roman" panose="02020603050405020304" pitchFamily="18" charset="0"/>
                <a:cs typeface="Times New Roman" panose="02020603050405020304" pitchFamily="18" charset="0"/>
              </a:rPr>
              <a:t>solve problems that would be intractable or impossible </a:t>
            </a:r>
            <a:r>
              <a:rPr lang="en-US" sz="1800" dirty="0">
                <a:latin typeface="Times New Roman" panose="02020603050405020304" pitchFamily="18" charset="0"/>
                <a:cs typeface="Times New Roman" panose="02020603050405020304" pitchFamily="18" charset="0"/>
              </a:rPr>
              <a:t>otherwise. </a:t>
            </a: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6842213"/>
      </p:ext>
    </p:extLst>
  </p:cSld>
  <p:clrMapOvr>
    <a:masterClrMapping/>
  </p:clrMapOvr>
  <p:transition advTm="3104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basic principle of robotics and </a:t>
            </a:r>
            <a:r>
              <a:rPr lang="en-US" sz="3200" b="1" dirty="0" smtClean="0">
                <a:latin typeface="Times New Roman" panose="02020603050405020304" pitchFamily="18" charset="0"/>
                <a:cs typeface="Times New Roman" panose="02020603050405020304" pitchFamily="18" charset="0"/>
              </a:rPr>
              <a:t>AI</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7</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58024" y="1165224"/>
            <a:ext cx="10380800" cy="5191125"/>
          </a:xfrm>
        </p:spPr>
        <p:txBody>
          <a:bodyPr>
            <a:noAutofit/>
          </a:bodyPr>
          <a:lstStyle/>
          <a:p>
            <a:pPr algn="just">
              <a:lnSpc>
                <a:spcPct val="250000"/>
              </a:lnSpc>
            </a:pPr>
            <a:r>
              <a:rPr lang="en-US" sz="2200" dirty="0" smtClean="0">
                <a:latin typeface="Times New Roman" panose="02020603050405020304" pitchFamily="18" charset="0"/>
                <a:cs typeface="Times New Roman" panose="02020603050405020304" pitchFamily="18" charset="0"/>
              </a:rPr>
              <a:t>What </a:t>
            </a:r>
            <a:r>
              <a:rPr lang="en-US" sz="2200" dirty="0">
                <a:latin typeface="Times New Roman" panose="02020603050405020304" pitchFamily="18" charset="0"/>
                <a:cs typeface="Times New Roman" panose="02020603050405020304" pitchFamily="18" charset="0"/>
              </a:rPr>
              <a:t>we are going to do in this </a:t>
            </a:r>
            <a:r>
              <a:rPr lang="en-US" sz="2200" dirty="0" smtClean="0">
                <a:latin typeface="Times New Roman" panose="02020603050405020304" pitchFamily="18" charset="0"/>
                <a:cs typeface="Times New Roman" panose="02020603050405020304" pitchFamily="18" charset="0"/>
              </a:rPr>
              <a:t>manuscript </a:t>
            </a:r>
            <a:r>
              <a:rPr lang="en-US" sz="2200" dirty="0">
                <a:latin typeface="Times New Roman" panose="02020603050405020304" pitchFamily="18" charset="0"/>
                <a:cs typeface="Times New Roman" panose="02020603050405020304" pitchFamily="18" charset="0"/>
              </a:rPr>
              <a:t>is </a:t>
            </a:r>
            <a:r>
              <a:rPr lang="en-US" sz="2200" dirty="0">
                <a:solidFill>
                  <a:srgbClr val="FF0000"/>
                </a:solidFill>
                <a:latin typeface="Times New Roman" panose="02020603050405020304" pitchFamily="18" charset="0"/>
                <a:cs typeface="Times New Roman" panose="02020603050405020304" pitchFamily="18" charset="0"/>
              </a:rPr>
              <a:t>introduce a problem – picking up toys in a playroom</a:t>
            </a:r>
            <a:r>
              <a:rPr lang="en-US" sz="2200" dirty="0">
                <a:latin typeface="Times New Roman" panose="02020603050405020304" pitchFamily="18" charset="0"/>
                <a:cs typeface="Times New Roman" panose="02020603050405020304" pitchFamily="18" charset="0"/>
              </a:rPr>
              <a:t>—that we will use as </a:t>
            </a:r>
            <a:r>
              <a:rPr lang="en-US" sz="2200" dirty="0">
                <a:solidFill>
                  <a:srgbClr val="FF0000"/>
                </a:solidFill>
                <a:latin typeface="Times New Roman" panose="02020603050405020304" pitchFamily="18" charset="0"/>
                <a:cs typeface="Times New Roman" panose="02020603050405020304" pitchFamily="18" charset="0"/>
              </a:rPr>
              <a:t>our example throughout the </a:t>
            </a:r>
            <a:r>
              <a:rPr lang="en-US" sz="2200" dirty="0" smtClean="0">
                <a:solidFill>
                  <a:srgbClr val="FF0000"/>
                </a:solidFill>
                <a:latin typeface="Times New Roman" panose="02020603050405020304" pitchFamily="18" charset="0"/>
                <a:cs typeface="Times New Roman" panose="02020603050405020304" pitchFamily="18" charset="0"/>
              </a:rPr>
              <a:t>manuscript </a:t>
            </a:r>
            <a:r>
              <a:rPr lang="en-US" sz="2200" dirty="0">
                <a:latin typeface="Times New Roman" panose="02020603050405020304" pitchFamily="18" charset="0"/>
                <a:cs typeface="Times New Roman" panose="02020603050405020304" pitchFamily="18" charset="0"/>
              </a:rPr>
              <a:t>as we learn a series of techniques for applying AI techniques to our robot</a:t>
            </a:r>
            <a:r>
              <a:rPr lang="en-US" sz="2200" dirty="0" smtClean="0">
                <a:latin typeface="Times New Roman" panose="02020603050405020304" pitchFamily="18" charset="0"/>
                <a:cs typeface="Times New Roman" panose="02020603050405020304" pitchFamily="18" charset="0"/>
              </a:rPr>
              <a:t>.</a:t>
            </a:r>
          </a:p>
          <a:p>
            <a:pPr algn="just">
              <a:lnSpc>
                <a:spcPct val="250000"/>
              </a:lnSpc>
            </a:pPr>
            <a:r>
              <a:rPr lang="en-US" sz="2200" dirty="0" smtClean="0">
                <a:latin typeface="Times New Roman" panose="02020603050405020304" pitchFamily="18" charset="0"/>
                <a:cs typeface="Times New Roman" panose="02020603050405020304" pitchFamily="18" charset="0"/>
              </a:rPr>
              <a:t>At </a:t>
            </a:r>
            <a:r>
              <a:rPr lang="en-US" sz="2200" dirty="0">
                <a:latin typeface="Times New Roman" panose="02020603050405020304" pitchFamily="18" charset="0"/>
                <a:cs typeface="Times New Roman" panose="02020603050405020304" pitchFamily="18" charset="0"/>
              </a:rPr>
              <a:t>the end of the </a:t>
            </a:r>
            <a:r>
              <a:rPr lang="en-US" sz="2200" dirty="0" smtClean="0">
                <a:solidFill>
                  <a:srgbClr val="FF0000"/>
                </a:solidFill>
                <a:latin typeface="Times New Roman" panose="02020603050405020304" pitchFamily="18" charset="0"/>
                <a:cs typeface="Times New Roman" panose="02020603050405020304" pitchFamily="18" charset="0"/>
              </a:rPr>
              <a:t>manuscript</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you should gain some </a:t>
            </a:r>
            <a:r>
              <a:rPr lang="en-US" sz="2200" dirty="0">
                <a:solidFill>
                  <a:srgbClr val="FF0000"/>
                </a:solidFill>
                <a:latin typeface="Times New Roman" panose="02020603050405020304" pitchFamily="18" charset="0"/>
                <a:cs typeface="Times New Roman" panose="02020603050405020304" pitchFamily="18" charset="0"/>
              </a:rPr>
              <a:t>important skills with broad applicability</a:t>
            </a:r>
            <a:r>
              <a:rPr lang="en-US" sz="2200" dirty="0">
                <a:latin typeface="Times New Roman" panose="02020603050405020304" pitchFamily="18" charset="0"/>
                <a:cs typeface="Times New Roman" panose="02020603050405020304" pitchFamily="18" charset="0"/>
              </a:rPr>
              <a:t>, not just learn how to pick up toys</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55144"/>
      </p:ext>
    </p:extLst>
  </p:cSld>
  <p:clrMapOvr>
    <a:masterClrMapping/>
  </p:clrMapOvr>
  <p:transition advTm="31044"/>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basic principle of robotics and </a:t>
            </a:r>
            <a:r>
              <a:rPr lang="en-US" sz="3200" b="1" dirty="0" smtClean="0">
                <a:latin typeface="Times New Roman" panose="02020603050405020304" pitchFamily="18" charset="0"/>
                <a:cs typeface="Times New Roman" panose="02020603050405020304" pitchFamily="18" charset="0"/>
              </a:rPr>
              <a:t>AI</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8</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58024" y="1165224"/>
            <a:ext cx="10380800" cy="5191125"/>
          </a:xfrm>
        </p:spPr>
        <p:txBody>
          <a:bodyPr>
            <a:noAutofit/>
          </a:bodyPr>
          <a:lstStyle/>
          <a:p>
            <a:pPr algn="just">
              <a:lnSpc>
                <a:spcPct val="250000"/>
              </a:lnSpc>
            </a:pP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is a </a:t>
            </a:r>
            <a:r>
              <a:rPr lang="en-US" sz="2400" dirty="0" smtClean="0">
                <a:latin typeface="Times New Roman" panose="02020603050405020304" pitchFamily="18" charset="0"/>
                <a:cs typeface="Times New Roman" panose="02020603050405020304" pitchFamily="18" charset="0"/>
              </a:rPr>
              <a:t>manuscript about how </a:t>
            </a:r>
            <a:r>
              <a:rPr lang="en-US" sz="2400" dirty="0">
                <a:latin typeface="Times New Roman" panose="02020603050405020304" pitchFamily="18" charset="0"/>
                <a:cs typeface="Times New Roman" panose="02020603050405020304" pitchFamily="18" charset="0"/>
              </a:rPr>
              <a:t>to apply </a:t>
            </a:r>
            <a:r>
              <a:rPr lang="en-US" sz="2400" dirty="0">
                <a:solidFill>
                  <a:srgbClr val="FF0000"/>
                </a:solidFill>
                <a:latin typeface="Times New Roman" panose="02020603050405020304" pitchFamily="18" charset="0"/>
                <a:cs typeface="Times New Roman" panose="02020603050405020304" pitchFamily="18" charset="0"/>
              </a:rPr>
              <a:t>AI tools to robotics </a:t>
            </a:r>
            <a:r>
              <a:rPr lang="en-US" sz="2400" dirty="0" smtClean="0">
                <a:solidFill>
                  <a:srgbClr val="FF0000"/>
                </a:solidFill>
                <a:latin typeface="Times New Roman" panose="02020603050405020304" pitchFamily="18" charset="0"/>
                <a:cs typeface="Times New Roman" panose="02020603050405020304" pitchFamily="18" charset="0"/>
              </a:rPr>
              <a:t>problems</a:t>
            </a:r>
          </a:p>
          <a:p>
            <a:pPr algn="just">
              <a:lnSpc>
                <a:spcPct val="250000"/>
              </a:lnSpc>
            </a:pP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is </a:t>
            </a:r>
            <a:r>
              <a:rPr lang="en-US" sz="2400" dirty="0">
                <a:solidFill>
                  <a:srgbClr val="FF0000"/>
                </a:solidFill>
                <a:latin typeface="Times New Roman" panose="02020603050405020304" pitchFamily="18" charset="0"/>
                <a:cs typeface="Times New Roman" panose="02020603050405020304" pitchFamily="18" charset="0"/>
              </a:rPr>
              <a:t>primarily an AI book using robotics</a:t>
            </a:r>
            <a:r>
              <a:rPr lang="en-US" sz="2400" dirty="0">
                <a:latin typeface="Times New Roman" panose="02020603050405020304" pitchFamily="18" charset="0"/>
                <a:cs typeface="Times New Roman" panose="02020603050405020304" pitchFamily="18" charset="0"/>
              </a:rPr>
              <a:t> as an example. </a:t>
            </a:r>
            <a:endParaRPr lang="en-US" sz="2400" dirty="0" smtClean="0">
              <a:latin typeface="Times New Roman" panose="02020603050405020304" pitchFamily="18" charset="0"/>
              <a:cs typeface="Times New Roman" panose="02020603050405020304" pitchFamily="18" charset="0"/>
            </a:endParaRPr>
          </a:p>
          <a:p>
            <a:pPr algn="just">
              <a:lnSpc>
                <a:spcPct val="250000"/>
              </a:lnSpc>
            </a:pPr>
            <a:r>
              <a:rPr lang="en-US" sz="2400" dirty="0" smtClean="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tools and techniques learned </a:t>
            </a:r>
            <a:r>
              <a:rPr lang="en-US" sz="2400" dirty="0">
                <a:latin typeface="Times New Roman" panose="02020603050405020304" pitchFamily="18" charset="0"/>
                <a:cs typeface="Times New Roman" panose="02020603050405020304" pitchFamily="18" charset="0"/>
              </a:rPr>
              <a:t>will have </a:t>
            </a:r>
            <a:r>
              <a:rPr lang="en-US" sz="2400" dirty="0">
                <a:solidFill>
                  <a:srgbClr val="FF0000"/>
                </a:solidFill>
                <a:latin typeface="Times New Roman" panose="02020603050405020304" pitchFamily="18" charset="0"/>
                <a:cs typeface="Times New Roman" panose="02020603050405020304" pitchFamily="18" charset="0"/>
              </a:rPr>
              <a:t>applicability even if you don’t do robotics</a:t>
            </a:r>
            <a:r>
              <a:rPr lang="en-US" sz="2400" dirty="0">
                <a:latin typeface="Times New Roman" panose="02020603050405020304" pitchFamily="18" charset="0"/>
                <a:cs typeface="Times New Roman" panose="02020603050405020304" pitchFamily="18" charset="0"/>
              </a:rPr>
              <a:t>, but </a:t>
            </a:r>
            <a:r>
              <a:rPr lang="en-US" sz="2400" dirty="0">
                <a:solidFill>
                  <a:srgbClr val="FF0000"/>
                </a:solidFill>
                <a:latin typeface="Times New Roman" panose="02020603050405020304" pitchFamily="18" charset="0"/>
                <a:cs typeface="Times New Roman" panose="02020603050405020304" pitchFamily="18" charset="0"/>
              </a:rPr>
              <a:t>just apply AI</a:t>
            </a:r>
            <a:r>
              <a:rPr lang="en-US" sz="2400" dirty="0">
                <a:latin typeface="Times New Roman" panose="02020603050405020304" pitchFamily="18" charset="0"/>
                <a:cs typeface="Times New Roman" panose="02020603050405020304" pitchFamily="18" charset="0"/>
              </a:rPr>
              <a:t> to decision making to trade on the stock market. </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1191821"/>
      </p:ext>
    </p:extLst>
  </p:cSld>
  <p:clrMapOvr>
    <a:masterClrMapping/>
  </p:clrMapOvr>
  <p:transition advTm="3104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5" y="365125"/>
            <a:ext cx="9280477" cy="963930"/>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basic principle of robotics and </a:t>
            </a:r>
            <a:r>
              <a:rPr lang="en-US" sz="3200" b="1" dirty="0" smtClean="0">
                <a:latin typeface="Times New Roman" panose="02020603050405020304" pitchFamily="18" charset="0"/>
                <a:cs typeface="Times New Roman" panose="02020603050405020304" pitchFamily="18" charset="0"/>
              </a:rPr>
              <a:t>AI</a:t>
            </a:r>
            <a:endParaRPr lang="en-IN" sz="3200" dirty="0">
              <a:latin typeface="Times New Roman" panose="02020603050405020304" pitchFamily="18" charset="0"/>
              <a:cs typeface="Times New Roman" panose="02020603050405020304" pitchFamily="18" charset="0"/>
            </a:endParaRPr>
          </a:p>
        </p:txBody>
      </p:sp>
      <p:pic>
        <p:nvPicPr>
          <p:cNvPr id="7" name="Google Shape;169;p1"/>
          <p:cNvPicPr preferRelativeResize="0">
            <a:picLocks noGrp="1" noChangeAspect="1"/>
          </p:cNvPicPr>
          <p:nvPr>
            <p:ph sz="half" idx="2"/>
          </p:nvPr>
        </p:nvPicPr>
        <p:blipFill rotWithShape="1">
          <a:blip r:embed="rId3"/>
          <a:srcRect/>
          <a:stretch>
            <a:fillRect/>
          </a:stretch>
        </p:blipFill>
        <p:spPr>
          <a:xfrm>
            <a:off x="10714990" y="365125"/>
            <a:ext cx="1323340" cy="800100"/>
          </a:xfrm>
          <a:prstGeom prst="rect">
            <a:avLst/>
          </a:prstGeom>
          <a:noFill/>
          <a:ln>
            <a:noFill/>
          </a:ln>
        </p:spPr>
      </p:pic>
      <p:pic>
        <p:nvPicPr>
          <p:cNvPr id="5" name="Content Placeholder 3"/>
          <p:cNvPicPr>
            <a:picLocks noChangeAspect="1"/>
          </p:cNvPicPr>
          <p:nvPr/>
        </p:nvPicPr>
        <p:blipFill>
          <a:blip r:embed="rId4"/>
          <a:stretch>
            <a:fillRect/>
          </a:stretch>
        </p:blipFill>
        <p:spPr>
          <a:xfrm>
            <a:off x="424180" y="251460"/>
            <a:ext cx="1236345" cy="1170305"/>
          </a:xfrm>
          <a:prstGeom prst="rect">
            <a:avLst/>
          </a:prstGeom>
        </p:spPr>
      </p:pic>
      <p:sp>
        <p:nvSpPr>
          <p:cNvPr id="4" name="Date Placeholder 3"/>
          <p:cNvSpPr>
            <a:spLocks noGrp="1"/>
          </p:cNvSpPr>
          <p:nvPr>
            <p:ph type="dt" sz="half" idx="10"/>
          </p:nvPr>
        </p:nvSpPr>
        <p:spPr/>
        <p:txBody>
          <a:bodyPr/>
          <a:lstStyle/>
          <a:p>
            <a:fld id="{63A1C593-65D0-4073-BCC9-577B9352EA97}" type="datetime3">
              <a:rPr lang="en-US" smtClean="0"/>
              <a:t>23 November 2021</a:t>
            </a:fld>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9</a:t>
            </a:fld>
            <a:endParaRPr lang="en-US" dirty="0"/>
          </a:p>
        </p:txBody>
      </p:sp>
      <p:sp>
        <p:nvSpPr>
          <p:cNvPr id="8" name="Footer Placeholder 7"/>
          <p:cNvSpPr>
            <a:spLocks noGrp="1"/>
          </p:cNvSpPr>
          <p:nvPr>
            <p:ph type="ftr" sz="quarter" idx="11"/>
          </p:nvPr>
        </p:nvSpPr>
        <p:spPr>
          <a:xfrm>
            <a:off x="2180590" y="6356350"/>
            <a:ext cx="7967345" cy="365125"/>
          </a:xfrm>
        </p:spPr>
        <p:txBody>
          <a:bodyPr/>
          <a:lstStyle/>
          <a:p>
            <a:pPr lvl="0"/>
            <a:r>
              <a:rPr lang="en-US" dirty="0">
                <a:solidFill>
                  <a:schemeClr val="tx2"/>
                </a:solidFill>
              </a:rPr>
              <a:t>SNS DESIGN THINKERS/ </a:t>
            </a:r>
            <a:r>
              <a:rPr lang="en-US" dirty="0" err="1">
                <a:solidFill>
                  <a:schemeClr val="tx2"/>
                </a:solidFill>
              </a:rPr>
              <a:t>Dr.SNSRCAS</a:t>
            </a:r>
            <a:r>
              <a:rPr lang="en-US" dirty="0">
                <a:solidFill>
                  <a:schemeClr val="tx2"/>
                </a:solidFill>
              </a:rPr>
              <a:t> / CS / </a:t>
            </a:r>
            <a:r>
              <a:rPr lang="en-IN" dirty="0">
                <a:solidFill>
                  <a:schemeClr val="tx2"/>
                </a:solidFill>
                <a:sym typeface="Cambria" panose="02040503050406030204"/>
              </a:rPr>
              <a:t>16UCS501: Artificial Intelligence and Expert System</a:t>
            </a:r>
            <a:r>
              <a:rPr lang="en-US" dirty="0">
                <a:solidFill>
                  <a:schemeClr val="tx2"/>
                </a:solidFill>
              </a:rPr>
              <a:t>/UNIT-1/ R.LAVANYA</a:t>
            </a:r>
          </a:p>
        </p:txBody>
      </p:sp>
      <p:sp>
        <p:nvSpPr>
          <p:cNvPr id="11" name="Content Placeholder 2"/>
          <p:cNvSpPr>
            <a:spLocks noGrp="1"/>
          </p:cNvSpPr>
          <p:nvPr>
            <p:ph sz="half" idx="1"/>
          </p:nvPr>
        </p:nvSpPr>
        <p:spPr>
          <a:xfrm>
            <a:off x="1058024" y="1165224"/>
            <a:ext cx="10380800" cy="5191125"/>
          </a:xfrm>
        </p:spPr>
        <p:txBody>
          <a:bodyPr>
            <a:noAutofit/>
          </a:bodyPr>
          <a:lstStyle/>
          <a:p>
            <a:pPr algn="just">
              <a:lnSpc>
                <a:spcPct val="250000"/>
              </a:lnSpc>
            </a:pPr>
            <a:r>
              <a:rPr lang="en-US" sz="2200" dirty="0">
                <a:latin typeface="Times New Roman" panose="02020603050405020304" pitchFamily="18" charset="0"/>
                <a:cs typeface="Times New Roman" panose="02020603050405020304" pitchFamily="18" charset="0"/>
              </a:rPr>
              <a:t>We will use the </a:t>
            </a:r>
            <a:r>
              <a:rPr lang="en-US" sz="2200" dirty="0">
                <a:solidFill>
                  <a:srgbClr val="FF0000"/>
                </a:solidFill>
                <a:latin typeface="Times New Roman" panose="02020603050405020304" pitchFamily="18" charset="0"/>
                <a:cs typeface="Times New Roman" panose="02020603050405020304" pitchFamily="18" charset="0"/>
              </a:rPr>
              <a:t>Python programming language</a:t>
            </a:r>
            <a:r>
              <a:rPr lang="en-US" sz="2200" dirty="0">
                <a:latin typeface="Times New Roman" panose="02020603050405020304" pitchFamily="18" charset="0"/>
                <a:cs typeface="Times New Roman" panose="02020603050405020304" pitchFamily="18" charset="0"/>
              </a:rPr>
              <a:t>, the </a:t>
            </a:r>
            <a:r>
              <a:rPr lang="en-US" sz="2200" dirty="0">
                <a:solidFill>
                  <a:srgbClr val="FF0000"/>
                </a:solidFill>
                <a:latin typeface="Times New Roman" panose="02020603050405020304" pitchFamily="18" charset="0"/>
                <a:cs typeface="Times New Roman" panose="02020603050405020304" pitchFamily="18" charset="0"/>
              </a:rPr>
              <a:t>ROS</a:t>
            </a:r>
            <a:r>
              <a:rPr lang="en-US" sz="2200" dirty="0">
                <a:latin typeface="Times New Roman" panose="02020603050405020304" pitchFamily="18" charset="0"/>
                <a:cs typeface="Times New Roman" panose="02020603050405020304" pitchFamily="18" charset="0"/>
              </a:rPr>
              <a:t> for our </a:t>
            </a:r>
            <a:r>
              <a:rPr lang="en-US" sz="2200" dirty="0">
                <a:solidFill>
                  <a:srgbClr val="FF0000"/>
                </a:solidFill>
                <a:latin typeface="Times New Roman" panose="02020603050405020304" pitchFamily="18" charset="0"/>
                <a:cs typeface="Times New Roman" panose="02020603050405020304" pitchFamily="18" charset="0"/>
              </a:rPr>
              <a:t>data</a:t>
            </a:r>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infrastructure</a:t>
            </a:r>
            <a:r>
              <a:rPr lang="en-US" sz="2200" dirty="0">
                <a:latin typeface="Times New Roman" panose="02020603050405020304" pitchFamily="18" charset="0"/>
                <a:cs typeface="Times New Roman" panose="02020603050405020304" pitchFamily="18" charset="0"/>
              </a:rPr>
              <a:t>, and </a:t>
            </a:r>
            <a:r>
              <a:rPr lang="en-US" sz="2200" dirty="0">
                <a:solidFill>
                  <a:srgbClr val="FF0000"/>
                </a:solidFill>
                <a:latin typeface="Times New Roman" panose="02020603050405020304" pitchFamily="18" charset="0"/>
                <a:cs typeface="Times New Roman" panose="02020603050405020304" pitchFamily="18" charset="0"/>
              </a:rPr>
              <a:t>be running </a:t>
            </a:r>
            <a:r>
              <a:rPr lang="en-US" sz="2200" dirty="0">
                <a:latin typeface="Times New Roman" panose="02020603050405020304" pitchFamily="18" charset="0"/>
                <a:cs typeface="Times New Roman" panose="02020603050405020304" pitchFamily="18" charset="0"/>
              </a:rPr>
              <a:t>under the </a:t>
            </a:r>
            <a:r>
              <a:rPr lang="en-US" sz="2200" dirty="0">
                <a:solidFill>
                  <a:srgbClr val="FF0000"/>
                </a:solidFill>
                <a:latin typeface="Times New Roman" panose="02020603050405020304" pitchFamily="18" charset="0"/>
                <a:cs typeface="Times New Roman" panose="02020603050405020304" pitchFamily="18" charset="0"/>
              </a:rPr>
              <a:t>Linux operating system</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algn="just">
              <a:lnSpc>
                <a:spcPct val="250000"/>
              </a:lnSpc>
            </a:pPr>
            <a:r>
              <a:rPr lang="en-US" sz="2200" dirty="0" smtClean="0">
                <a:latin typeface="Times New Roman" panose="02020603050405020304" pitchFamily="18" charset="0"/>
                <a:cs typeface="Times New Roman" panose="02020603050405020304" pitchFamily="18" charset="0"/>
              </a:rPr>
              <a:t>I </a:t>
            </a:r>
            <a:r>
              <a:rPr lang="en-US" sz="2200" dirty="0">
                <a:latin typeface="Times New Roman" panose="02020603050405020304" pitchFamily="18" charset="0"/>
                <a:cs typeface="Times New Roman" panose="02020603050405020304" pitchFamily="18" charset="0"/>
              </a:rPr>
              <a:t>developed the examples in the </a:t>
            </a:r>
            <a:r>
              <a:rPr lang="en-US" sz="2200" dirty="0" smtClean="0">
                <a:latin typeface="Times New Roman" panose="02020603050405020304" pitchFamily="18" charset="0"/>
                <a:cs typeface="Times New Roman" panose="02020603050405020304" pitchFamily="18" charset="0"/>
              </a:rPr>
              <a:t>manuscript </a:t>
            </a:r>
            <a:r>
              <a:rPr lang="en-US" sz="2200" dirty="0">
                <a:latin typeface="Times New Roman" panose="02020603050405020304" pitchFamily="18" charset="0"/>
                <a:cs typeface="Times New Roman" panose="02020603050405020304" pitchFamily="18" charset="0"/>
              </a:rPr>
              <a:t>with </a:t>
            </a:r>
            <a:r>
              <a:rPr lang="en-US" sz="2200" dirty="0">
                <a:solidFill>
                  <a:srgbClr val="FF0000"/>
                </a:solidFill>
                <a:latin typeface="Times New Roman" panose="02020603050405020304" pitchFamily="18" charset="0"/>
                <a:cs typeface="Times New Roman" panose="02020603050405020304" pitchFamily="18" charset="0"/>
              </a:rPr>
              <a:t>Oracle’s </a:t>
            </a:r>
            <a:r>
              <a:rPr lang="en-US" sz="2200" dirty="0" err="1">
                <a:solidFill>
                  <a:srgbClr val="FF0000"/>
                </a:solidFill>
                <a:latin typeface="Times New Roman" panose="02020603050405020304" pitchFamily="18" charset="0"/>
                <a:cs typeface="Times New Roman" panose="02020603050405020304" pitchFamily="18" charset="0"/>
              </a:rPr>
              <a:t>VirtualBox</a:t>
            </a:r>
            <a:r>
              <a:rPr lang="en-US" sz="2200" dirty="0">
                <a:solidFill>
                  <a:srgbClr val="FF0000"/>
                </a:solidFill>
                <a:latin typeface="Times New Roman" panose="02020603050405020304" pitchFamily="18" charset="0"/>
                <a:cs typeface="Times New Roman" panose="02020603050405020304" pitchFamily="18" charset="0"/>
              </a:rPr>
              <a:t> software running Ubuntu Linux in a virtual machine on a Windows Vista computer</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algn="just">
              <a:lnSpc>
                <a:spcPct val="250000"/>
              </a:lnSpc>
            </a:pPr>
            <a:r>
              <a:rPr lang="en-US" sz="2200" dirty="0" smtClean="0">
                <a:latin typeface="Times New Roman" panose="02020603050405020304" pitchFamily="18" charset="0"/>
                <a:cs typeface="Times New Roman" panose="02020603050405020304" pitchFamily="18" charset="0"/>
              </a:rPr>
              <a:t>Our </a:t>
            </a:r>
            <a:r>
              <a:rPr lang="en-US" sz="2200" dirty="0">
                <a:solidFill>
                  <a:srgbClr val="FF0000"/>
                </a:solidFill>
                <a:latin typeface="Times New Roman" panose="02020603050405020304" pitchFamily="18" charset="0"/>
                <a:cs typeface="Times New Roman" panose="02020603050405020304" pitchFamily="18" charset="0"/>
              </a:rPr>
              <a:t>robot hardware </a:t>
            </a:r>
            <a:r>
              <a:rPr lang="en-US" sz="2200" dirty="0">
                <a:latin typeface="Times New Roman" panose="02020603050405020304" pitchFamily="18" charset="0"/>
                <a:cs typeface="Times New Roman" panose="02020603050405020304" pitchFamily="18" charset="0"/>
              </a:rPr>
              <a:t>will be a </a:t>
            </a:r>
            <a:r>
              <a:rPr lang="en-US" sz="2200" dirty="0">
                <a:solidFill>
                  <a:srgbClr val="FF0000"/>
                </a:solidFill>
                <a:latin typeface="Times New Roman" panose="02020603050405020304" pitchFamily="18" charset="0"/>
                <a:cs typeface="Times New Roman" panose="02020603050405020304" pitchFamily="18" charset="0"/>
              </a:rPr>
              <a:t>Raspberry Pi 3 </a:t>
            </a:r>
            <a:r>
              <a:rPr lang="en-US" sz="2200" dirty="0">
                <a:latin typeface="Times New Roman" panose="02020603050405020304" pitchFamily="18" charset="0"/>
                <a:cs typeface="Times New Roman" panose="02020603050405020304" pitchFamily="18" charset="0"/>
              </a:rPr>
              <a:t>as the robot’s on-board brain, and an </a:t>
            </a:r>
            <a:r>
              <a:rPr lang="en-US" sz="2200" dirty="0" err="1">
                <a:solidFill>
                  <a:srgbClr val="FF0000"/>
                </a:solidFill>
                <a:latin typeface="Times New Roman" panose="02020603050405020304" pitchFamily="18" charset="0"/>
                <a:cs typeface="Times New Roman" panose="02020603050405020304" pitchFamily="18" charset="0"/>
              </a:rPr>
              <a:t>Arduino</a:t>
            </a:r>
            <a:r>
              <a:rPr lang="en-US" sz="2200" dirty="0">
                <a:solidFill>
                  <a:srgbClr val="FF0000"/>
                </a:solidFill>
                <a:latin typeface="Times New Roman" panose="02020603050405020304" pitchFamily="18" charset="0"/>
                <a:cs typeface="Times New Roman" panose="02020603050405020304" pitchFamily="18" charset="0"/>
              </a:rPr>
              <a:t> Mega2560</a:t>
            </a:r>
            <a:r>
              <a:rPr lang="en-US" sz="2200" dirty="0">
                <a:latin typeface="Times New Roman" panose="02020603050405020304" pitchFamily="18" charset="0"/>
                <a:cs typeface="Times New Roman" panose="02020603050405020304" pitchFamily="18" charset="0"/>
              </a:rPr>
              <a:t> as the </a:t>
            </a:r>
            <a:r>
              <a:rPr lang="en-US" sz="2200" dirty="0">
                <a:solidFill>
                  <a:srgbClr val="FF0000"/>
                </a:solidFill>
                <a:latin typeface="Times New Roman" panose="02020603050405020304" pitchFamily="18" charset="0"/>
                <a:cs typeface="Times New Roman" panose="02020603050405020304" pitchFamily="18" charset="0"/>
              </a:rPr>
              <a:t>hardware interface microcontroller</a:t>
            </a:r>
            <a:r>
              <a:rPr lang="en-US" sz="2200" dirty="0" smtClean="0">
                <a:latin typeface="Times New Roman" panose="02020603050405020304" pitchFamily="18" charset="0"/>
                <a:cs typeface="Times New Roman" panose="02020603050405020304" pitchFamily="18" charset="0"/>
              </a:rPr>
              <a:t>.</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226038"/>
      </p:ext>
    </p:extLst>
  </p:cSld>
  <p:clrMapOvr>
    <a:masterClrMapping/>
  </p:clrMapOvr>
  <p:transition advTm="31044"/>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2717</TotalTime>
  <Words>4537</Words>
  <Application>Microsoft Office PowerPoint</Application>
  <PresentationFormat>Widescreen</PresentationFormat>
  <Paragraphs>316</Paragraphs>
  <Slides>47</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Cambria</vt:lpstr>
      <vt:lpstr>Times New Roman</vt:lpstr>
      <vt:lpstr>Office Theme</vt:lpstr>
      <vt:lpstr>Dr.SNS RAJALAKSHMI COLLEGE OF ARTS AND SCIENCE (AUTONOMOUS) COIMBATORE-641049 Accredited by NAAC(Cycle III) with “A+” Grade Recognised by UGC, Approved by AICTE, New Delhi and Affiliated to Bharathiar University, Coimbatore. </vt:lpstr>
      <vt:lpstr>Outline</vt:lpstr>
      <vt:lpstr>Technical Requirements</vt:lpstr>
      <vt:lpstr>Technical Requirements</vt:lpstr>
      <vt:lpstr>Website References</vt:lpstr>
      <vt:lpstr>The basic principle of robotics and AI</vt:lpstr>
      <vt:lpstr>The basic principle of robotics and AI</vt:lpstr>
      <vt:lpstr>The basic principle of robotics and AI</vt:lpstr>
      <vt:lpstr>The basic principle of robotics and AI</vt:lpstr>
      <vt:lpstr>The basic principle of robotics and AI</vt:lpstr>
      <vt:lpstr> What is AI (and what is it not)? </vt:lpstr>
      <vt:lpstr> What is AI (and what is it not)? </vt:lpstr>
      <vt:lpstr> What is AI (and what is it not)? </vt:lpstr>
      <vt:lpstr> What is AI (and what is it not)? </vt:lpstr>
      <vt:lpstr> What is AI (and what is it not)? </vt:lpstr>
      <vt:lpstr> What is AI (and what is it not)? </vt:lpstr>
      <vt:lpstr> What is AI (and what is it not)? </vt:lpstr>
      <vt:lpstr> What is AI (and what is it not)? </vt:lpstr>
      <vt:lpstr> What is AI (and what is it not)? </vt:lpstr>
      <vt:lpstr> What is AI (and what is it not)? </vt:lpstr>
      <vt:lpstr> What is AI (and what is it not)? </vt:lpstr>
      <vt:lpstr> What is AI (and what is it not)? </vt:lpstr>
      <vt:lpstr> What is AI (and what is it not)? </vt:lpstr>
      <vt:lpstr> What is AI (and what is it not)? </vt:lpstr>
      <vt:lpstr> What is AI (and what is it not)? </vt:lpstr>
      <vt:lpstr> What is AI (and what is it not)? </vt:lpstr>
      <vt:lpstr> What is AI (and what is it not)? </vt:lpstr>
      <vt:lpstr> What is AI (and what is it not)? </vt:lpstr>
      <vt:lpstr>  Artificial intelligence and advanced robotics techniques</vt:lpstr>
      <vt:lpstr>  Artificial intelligence and advanced robotics techniques</vt:lpstr>
      <vt:lpstr>  Artificial intelligence and advanced robotics techniques</vt:lpstr>
      <vt:lpstr>  Artificial intelligence and advanced robotics techniques</vt:lpstr>
      <vt:lpstr> Introducing the robot and our development environment</vt:lpstr>
      <vt:lpstr>  Artificial intelligence and advanced robotics techniques</vt:lpstr>
      <vt:lpstr>  Artificial intelligence and advanced robotics techniques</vt:lpstr>
      <vt:lpstr>  Artificial intelligence and advanced robotics techniques</vt:lpstr>
      <vt:lpstr>  Artificial intelligence and advanced robotics techniques</vt:lpstr>
      <vt:lpstr>  Artificial intelligence and advanced robotics techniques</vt:lpstr>
      <vt:lpstr>  Artificial intelligence and advanced robotics techniques</vt:lpstr>
      <vt:lpstr>  Software components (ROS, Python, and Linux)</vt:lpstr>
      <vt:lpstr>  Software components (ROS, Python, and Linux)</vt:lpstr>
      <vt:lpstr>Robot control systems and a decision-making framework</vt:lpstr>
      <vt:lpstr>Robot control systems and a decision-making framework</vt:lpstr>
      <vt:lpstr>Robot control systems and a decision-making framework</vt:lpstr>
      <vt:lpstr>Robot control systems and a decision-making framework</vt:lpstr>
      <vt:lpstr>Robot control systems and a decision-making framework</vt:lpstr>
      <vt:lpstr>Robot control systems and a decision-making framework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Dr.SNS RAJALAKSHMI COLLEGE OF ARTS AND SCIENCE (AUTONOMOUS) COIMBATORE-641049 Accredited by NAAC(Cycle III) with “A+” Grade Recognised by UGC, Approved by AICTE, New Delhi and Affiliated to Bharathiar University, Coimbatore.</dc:title>
  <dc:creator>lavanya prabhakaran</dc:creator>
  <cp:lastModifiedBy>Microsoft account</cp:lastModifiedBy>
  <cp:revision>185</cp:revision>
  <dcterms:created xsi:type="dcterms:W3CDTF">2020-06-18T08:27:00Z</dcterms:created>
  <dcterms:modified xsi:type="dcterms:W3CDTF">2021-11-23T15:04:44Z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1033-11.2.0.9396</vt:lpwstr>
  </property>
</Properties>
</file>